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70.png" ContentType="image/png"/>
  <Override PartName="/ppt/media/image67.png" ContentType="image/png"/>
  <Override PartName="/ppt/media/image66.png" ContentType="image/png"/>
  <Override PartName="/ppt/media/image63.jpeg" ContentType="image/jpeg"/>
  <Override PartName="/ppt/media/image57.jpeg" ContentType="image/jpeg"/>
  <Override PartName="/ppt/media/image54.png" ContentType="image/png"/>
  <Override PartName="/ppt/media/image52.png" ContentType="image/png"/>
  <Override PartName="/ppt/media/image51.png" ContentType="image/png"/>
  <Override PartName="/ppt/media/image50.png" ContentType="image/png"/>
  <Override PartName="/ppt/media/image46.jpeg" ContentType="image/jpeg"/>
  <Override PartName="/ppt/media/image45.png" ContentType="image/png"/>
  <Override PartName="/ppt/media/image69.png" ContentType="image/png"/>
  <Override PartName="/ppt/media/image44.png" ContentType="image/png"/>
  <Override PartName="/ppt/media/image68.png" ContentType="image/png"/>
  <Override PartName="/ppt/media/image43.png" ContentType="image/png"/>
  <Override PartName="/ppt/media/image41.jpeg" ContentType="image/jpeg"/>
  <Override PartName="/ppt/media/image65.png" ContentType="image/png"/>
  <Override PartName="/ppt/media/image40.png" ContentType="image/png"/>
  <Override PartName="/ppt/media/image37.png" ContentType="image/png"/>
  <Override PartName="/ppt/media/image16.jpeg" ContentType="image/jpeg"/>
  <Override PartName="/ppt/media/image12.jpeg" ContentType="image/jpeg"/>
  <Override PartName="/ppt/media/image15.png" ContentType="image/png"/>
  <Override PartName="/ppt/media/image39.png" ContentType="image/png"/>
  <Override PartName="/ppt/media/image14.png" ContentType="image/png"/>
  <Override PartName="/ppt/media/image38.png" ContentType="image/png"/>
  <Override PartName="/ppt/media/image13.png" ContentType="image/png"/>
  <Override PartName="/ppt/media/image11.png" ContentType="image/png"/>
  <Override PartName="/ppt/media/image8.jpeg" ContentType="image/jpeg"/>
  <Override PartName="/ppt/media/image1.jpeg" ContentType="image/jpeg"/>
  <Override PartName="/ppt/media/image17.png" ContentType="image/png"/>
  <Override PartName="/ppt/media/image18.png" ContentType="image/png"/>
  <Override PartName="/ppt/media/image19.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55.png" ContentType="image/png"/>
  <Override PartName="/ppt/media/image30.png" ContentType="image/png"/>
  <Override PartName="/ppt/media/image56.png" ContentType="image/png"/>
  <Override PartName="/ppt/media/image31.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64.png" ContentType="image/png"/>
  <Override PartName="/ppt/media/image9.png" ContentType="image/png"/>
  <Override PartName="/ppt/media/image7.png" ContentType="image/png"/>
  <Override PartName="/ppt/media/image62.jpeg" ContentType="image/jpeg"/>
  <Override PartName="/ppt/media/image2.png" ContentType="image/png"/>
  <Override PartName="/ppt/media/image61.png" ContentType="image/png"/>
  <Override PartName="/ppt/media/image6.png" ContentType="image/png"/>
  <Override PartName="/ppt/media/image3.png" ContentType="image/png"/>
  <Override PartName="/ppt/media/image60.png" ContentType="image/png"/>
  <Override PartName="/ppt/media/image42.jpeg" ContentType="image/jpeg"/>
  <Override PartName="/ppt/media/image5.png" ContentType="image/png"/>
  <Override PartName="/ppt/media/image53.jpeg" ContentType="image/jpeg"/>
  <Override PartName="/ppt/media/image4.png" ContentType="image/png"/>
  <Override PartName="/ppt/media/image20.jpeg" ContentType="image/jpeg"/>
  <Override PartName="/ppt/media/image32.jpeg" ContentType="image/jpeg"/>
  <Override PartName="/ppt/media/image29.png" ContentType="image/png"/>
  <Override PartName="/ppt/media/image36.jpeg" ContentType="image/jpe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3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4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4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4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4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4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4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4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5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6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6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6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7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7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7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7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8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8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8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8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88"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8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9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91"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9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9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4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9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9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19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9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0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0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0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0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1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1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1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1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21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2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22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22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22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22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22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2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2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IN" sz="4400" spc="-1" strike="noStrike">
              <a:latin typeface="Arial"/>
            </a:endParaRPr>
          </a:p>
        </p:txBody>
      </p:sp>
      <p:sp>
        <p:nvSpPr>
          <p:cNvPr id="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3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slideLayout" Target="../slideLayouts/slideLayout1.xml"/><Relationship Id="rId10" Type="http://schemas.openxmlformats.org/officeDocument/2006/relationships/slideLayout" Target="../slideLayouts/slideLayout2.xml"/><Relationship Id="rId11" Type="http://schemas.openxmlformats.org/officeDocument/2006/relationships/slideLayout" Target="../slideLayouts/slideLayout3.xml"/><Relationship Id="rId12" Type="http://schemas.openxmlformats.org/officeDocument/2006/relationships/slideLayout" Target="../slideLayouts/slideLayout4.xml"/><Relationship Id="rId13" Type="http://schemas.openxmlformats.org/officeDocument/2006/relationships/slideLayout" Target="../slideLayouts/slideLayout5.xml"/><Relationship Id="rId14" Type="http://schemas.openxmlformats.org/officeDocument/2006/relationships/slideLayout" Target="../slideLayouts/slideLayout6.xml"/><Relationship Id="rId15" Type="http://schemas.openxmlformats.org/officeDocument/2006/relationships/slideLayout" Target="../slideLayouts/slideLayout7.xml"/><Relationship Id="rId16" Type="http://schemas.openxmlformats.org/officeDocument/2006/relationships/slideLayout" Target="../slideLayouts/slideLayout8.xml"/><Relationship Id="rId17" Type="http://schemas.openxmlformats.org/officeDocument/2006/relationships/slideLayout" Target="../slideLayouts/slideLayout9.xml"/><Relationship Id="rId18" Type="http://schemas.openxmlformats.org/officeDocument/2006/relationships/slideLayout" Target="../slideLayouts/slideLayout10.xml"/><Relationship Id="rId19" Type="http://schemas.openxmlformats.org/officeDocument/2006/relationships/slideLayout" Target="../slideLayouts/slideLayout11.xml"/><Relationship Id="rId20"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jpe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0.jpe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0" name="Group 1"/>
          <p:cNvGrpSpPr/>
          <p:nvPr/>
        </p:nvGrpSpPr>
        <p:grpSpPr>
          <a:xfrm>
            <a:off x="-15840" y="0"/>
            <a:ext cx="12228840" cy="6855120"/>
            <a:chOff x="-15840" y="0"/>
            <a:chExt cx="12228840" cy="6855120"/>
          </a:xfrm>
        </p:grpSpPr>
        <p:pic>
          <p:nvPicPr>
            <p:cNvPr id="1" name="Picture 7" descr=""/>
            <p:cNvPicPr/>
            <p:nvPr/>
          </p:nvPicPr>
          <p:blipFill>
            <a:blip r:embed="rId3"/>
            <a:stretch/>
          </p:blipFill>
          <p:spPr>
            <a:xfrm>
              <a:off x="0" y="0"/>
              <a:ext cx="12187800" cy="6855120"/>
            </a:xfrm>
            <a:prstGeom prst="rect">
              <a:avLst/>
            </a:prstGeom>
            <a:ln>
              <a:noFill/>
            </a:ln>
          </p:spPr>
        </p:pic>
        <p:sp>
          <p:nvSpPr>
            <p:cNvPr id="2" name="CustomShape 2"/>
            <p:cNvSpPr/>
            <p:nvPr/>
          </p:nvSpPr>
          <p:spPr>
            <a:xfrm>
              <a:off x="608040" y="609480"/>
              <a:ext cx="10971720" cy="563760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3" name="Picture 9" descr=""/>
            <p:cNvPicPr/>
            <p:nvPr/>
          </p:nvPicPr>
          <p:blipFill>
            <a:blip r:embed="rId4"/>
            <a:stretch/>
          </p:blipFill>
          <p:spPr>
            <a:xfrm>
              <a:off x="-15840" y="3153960"/>
              <a:ext cx="776160" cy="605520"/>
            </a:xfrm>
            <a:prstGeom prst="rect">
              <a:avLst/>
            </a:prstGeom>
            <a:ln>
              <a:noFill/>
            </a:ln>
          </p:spPr>
        </p:pic>
        <p:pic>
          <p:nvPicPr>
            <p:cNvPr id="4" name="Picture 10" descr=""/>
            <p:cNvPicPr/>
            <p:nvPr/>
          </p:nvPicPr>
          <p:blipFill>
            <a:blip r:embed="rId5"/>
            <a:stretch/>
          </p:blipFill>
          <p:spPr>
            <a:xfrm>
              <a:off x="11436840" y="3153960"/>
              <a:ext cx="776160" cy="605520"/>
            </a:xfrm>
            <a:prstGeom prst="rect">
              <a:avLst/>
            </a:prstGeom>
            <a:ln>
              <a:noFill/>
            </a:ln>
          </p:spPr>
        </p:pic>
      </p:grpSp>
      <p:grpSp>
        <p:nvGrpSpPr>
          <p:cNvPr id="5" name="Group 3"/>
          <p:cNvGrpSpPr/>
          <p:nvPr/>
        </p:nvGrpSpPr>
        <p:grpSpPr>
          <a:xfrm>
            <a:off x="-16920" y="0"/>
            <a:ext cx="12229920" cy="6855120"/>
            <a:chOff x="-16920" y="0"/>
            <a:chExt cx="12229920" cy="6855120"/>
          </a:xfrm>
        </p:grpSpPr>
        <p:pic>
          <p:nvPicPr>
            <p:cNvPr id="6" name="Picture 15" descr=""/>
            <p:cNvPicPr/>
            <p:nvPr/>
          </p:nvPicPr>
          <p:blipFill>
            <a:blip r:embed="rId6"/>
            <a:stretch/>
          </p:blipFill>
          <p:spPr>
            <a:xfrm>
              <a:off x="0" y="0"/>
              <a:ext cx="12187800" cy="6855120"/>
            </a:xfrm>
            <a:prstGeom prst="rect">
              <a:avLst/>
            </a:prstGeom>
            <a:ln>
              <a:noFill/>
            </a:ln>
          </p:spPr>
        </p:pic>
        <p:sp>
          <p:nvSpPr>
            <p:cNvPr id="7" name="CustomShape 4"/>
            <p:cNvSpPr/>
            <p:nvPr/>
          </p:nvSpPr>
          <p:spPr>
            <a:xfrm>
              <a:off x="2328480" y="1540800"/>
              <a:ext cx="7542720" cy="383436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8" name="Picture 16" descr=""/>
            <p:cNvPicPr/>
            <p:nvPr/>
          </p:nvPicPr>
          <p:blipFill>
            <a:blip r:embed="rId7"/>
            <a:stretch/>
          </p:blipFill>
          <p:spPr>
            <a:xfrm>
              <a:off x="-16920" y="3147480"/>
              <a:ext cx="2476800" cy="611640"/>
            </a:xfrm>
            <a:prstGeom prst="rect">
              <a:avLst/>
            </a:prstGeom>
            <a:ln>
              <a:noFill/>
            </a:ln>
          </p:spPr>
        </p:pic>
        <p:pic>
          <p:nvPicPr>
            <p:cNvPr id="9" name="Picture 19" descr=""/>
            <p:cNvPicPr/>
            <p:nvPr/>
          </p:nvPicPr>
          <p:blipFill>
            <a:blip r:embed="rId8"/>
            <a:stretch/>
          </p:blipFill>
          <p:spPr>
            <a:xfrm>
              <a:off x="9736200" y="3147480"/>
              <a:ext cx="2476800" cy="611640"/>
            </a:xfrm>
            <a:prstGeom prst="rect">
              <a:avLst/>
            </a:prstGeom>
            <a:ln>
              <a:noFill/>
            </a:ln>
          </p:spPr>
        </p:pic>
      </p:grpSp>
      <p:sp>
        <p:nvSpPr>
          <p:cNvPr id="10" name="Line 5"/>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11" name="PlaceHolder 6"/>
          <p:cNvSpPr>
            <a:spLocks noGrp="1"/>
          </p:cNvSpPr>
          <p:nvPr>
            <p:ph type="title"/>
          </p:nvPr>
        </p:nvSpPr>
        <p:spPr>
          <a:xfrm>
            <a:off x="609480" y="273600"/>
            <a:ext cx="10972080" cy="114444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12" name="PlaceHolder 7"/>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9"/>
    <p:sldLayoutId id="2147483650" r:id="rId10"/>
    <p:sldLayoutId id="2147483651" r:id="rId11"/>
    <p:sldLayoutId id="2147483652" r:id="rId12"/>
    <p:sldLayoutId id="2147483653" r:id="rId13"/>
    <p:sldLayoutId id="2147483654" r:id="rId14"/>
    <p:sldLayoutId id="2147483655" r:id="rId15"/>
    <p:sldLayoutId id="2147483656" r:id="rId16"/>
    <p:sldLayoutId id="2147483657" r:id="rId17"/>
    <p:sldLayoutId id="2147483658" r:id="rId18"/>
    <p:sldLayoutId id="2147483659" r:id="rId19"/>
    <p:sldLayoutId id="2147483660" r:id="rId20"/>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49" name="Group 1"/>
          <p:cNvGrpSpPr/>
          <p:nvPr/>
        </p:nvGrpSpPr>
        <p:grpSpPr>
          <a:xfrm>
            <a:off x="-15840" y="0"/>
            <a:ext cx="12228840" cy="6855120"/>
            <a:chOff x="-15840" y="0"/>
            <a:chExt cx="12228840" cy="6855120"/>
          </a:xfrm>
        </p:grpSpPr>
        <p:pic>
          <p:nvPicPr>
            <p:cNvPr id="50" name="Picture 7" descr=""/>
            <p:cNvPicPr/>
            <p:nvPr/>
          </p:nvPicPr>
          <p:blipFill>
            <a:blip r:embed="rId3"/>
            <a:stretch/>
          </p:blipFill>
          <p:spPr>
            <a:xfrm>
              <a:off x="0" y="0"/>
              <a:ext cx="12187800" cy="6855120"/>
            </a:xfrm>
            <a:prstGeom prst="rect">
              <a:avLst/>
            </a:prstGeom>
            <a:ln>
              <a:noFill/>
            </a:ln>
          </p:spPr>
        </p:pic>
        <p:sp>
          <p:nvSpPr>
            <p:cNvPr id="51" name="CustomShape 2"/>
            <p:cNvSpPr/>
            <p:nvPr/>
          </p:nvSpPr>
          <p:spPr>
            <a:xfrm>
              <a:off x="608040" y="609480"/>
              <a:ext cx="10971720" cy="563760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52" name="Picture 9" descr=""/>
            <p:cNvPicPr/>
            <p:nvPr/>
          </p:nvPicPr>
          <p:blipFill>
            <a:blip r:embed="rId4"/>
            <a:stretch/>
          </p:blipFill>
          <p:spPr>
            <a:xfrm>
              <a:off x="-15840" y="3153960"/>
              <a:ext cx="776160" cy="605520"/>
            </a:xfrm>
            <a:prstGeom prst="rect">
              <a:avLst/>
            </a:prstGeom>
            <a:ln>
              <a:noFill/>
            </a:ln>
          </p:spPr>
        </p:pic>
        <p:pic>
          <p:nvPicPr>
            <p:cNvPr id="53" name="Picture 10" descr=""/>
            <p:cNvPicPr/>
            <p:nvPr/>
          </p:nvPicPr>
          <p:blipFill>
            <a:blip r:embed="rId5"/>
            <a:stretch/>
          </p:blipFill>
          <p:spPr>
            <a:xfrm>
              <a:off x="11436840" y="3153960"/>
              <a:ext cx="776160" cy="605520"/>
            </a:xfrm>
            <a:prstGeom prst="rect">
              <a:avLst/>
            </a:prstGeom>
            <a:ln>
              <a:noFill/>
            </a:ln>
          </p:spPr>
        </p:pic>
      </p:grpSp>
      <p:sp>
        <p:nvSpPr>
          <p:cNvPr id="54" name="Line 3"/>
          <p:cNvSpPr/>
          <p:nvPr/>
        </p:nvSpPr>
        <p:spPr>
          <a:xfrm>
            <a:off x="1396080" y="2421360"/>
            <a:ext cx="9407160" cy="360"/>
          </a:xfrm>
          <a:prstGeom prst="line">
            <a:avLst/>
          </a:prstGeom>
          <a:ln>
            <a:round/>
          </a:ln>
        </p:spPr>
        <p:style>
          <a:lnRef idx="2">
            <a:schemeClr val="accent1"/>
          </a:lnRef>
          <a:fillRef idx="0">
            <a:schemeClr val="accent1"/>
          </a:fillRef>
          <a:effectRef idx="1">
            <a:schemeClr val="accent1"/>
          </a:effectRef>
          <a:fontRef idx="minor"/>
        </p:style>
      </p:sp>
      <p:sp>
        <p:nvSpPr>
          <p:cNvPr id="55" name="CustomShape 4"/>
          <p:cNvSpPr/>
          <p:nvPr/>
        </p:nvSpPr>
        <p:spPr>
          <a:xfrm>
            <a:off x="11211480" y="160920"/>
            <a:ext cx="541440" cy="278280"/>
          </a:xfrm>
          <a:prstGeom prst="rect">
            <a:avLst/>
          </a:prstGeom>
          <a:noFill/>
          <a:ln>
            <a:noFill/>
          </a:ln>
        </p:spPr>
        <p:style>
          <a:lnRef idx="0"/>
          <a:fillRef idx="0"/>
          <a:effectRef idx="0"/>
          <a:fontRef idx="minor"/>
        </p:style>
        <p:txBody>
          <a:bodyPr lIns="90000" rIns="90000" tIns="45000" bIns="45000" anchor="ctr"/>
          <a:p>
            <a:pPr algn="r">
              <a:lnSpc>
                <a:spcPct val="100000"/>
              </a:lnSpc>
            </a:pPr>
            <a:fld id="{44F9FD3F-4460-4984-ABBE-8BBADAF70669}" type="slidenum">
              <a:rPr b="0" lang="en-IN" sz="1000" spc="-1" strike="noStrike">
                <a:solidFill>
                  <a:srgbClr val="000000"/>
                </a:solidFill>
                <a:latin typeface="Garamond"/>
                <a:ea typeface="DejaVu Sans"/>
              </a:rPr>
              <a:t>&lt;number&gt;</a:t>
            </a:fld>
            <a:endParaRPr b="0" lang="en-IN" sz="1000" spc="-1" strike="noStrike">
              <a:latin typeface="Arial"/>
            </a:endParaRPr>
          </a:p>
        </p:txBody>
      </p:sp>
      <p:sp>
        <p:nvSpPr>
          <p:cNvPr id="56" name="PlaceHolder 5"/>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57"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94" name="Group 1"/>
          <p:cNvGrpSpPr/>
          <p:nvPr/>
        </p:nvGrpSpPr>
        <p:grpSpPr>
          <a:xfrm>
            <a:off x="-15840" y="0"/>
            <a:ext cx="12228840" cy="6855120"/>
            <a:chOff x="-15840" y="0"/>
            <a:chExt cx="12228840" cy="6855120"/>
          </a:xfrm>
        </p:grpSpPr>
        <p:pic>
          <p:nvPicPr>
            <p:cNvPr id="95" name="Picture 7" descr=""/>
            <p:cNvPicPr/>
            <p:nvPr/>
          </p:nvPicPr>
          <p:blipFill>
            <a:blip r:embed="rId3"/>
            <a:stretch/>
          </p:blipFill>
          <p:spPr>
            <a:xfrm>
              <a:off x="0" y="0"/>
              <a:ext cx="12187800" cy="6855120"/>
            </a:xfrm>
            <a:prstGeom prst="rect">
              <a:avLst/>
            </a:prstGeom>
            <a:ln>
              <a:noFill/>
            </a:ln>
          </p:spPr>
        </p:pic>
        <p:sp>
          <p:nvSpPr>
            <p:cNvPr id="96" name="CustomShape 2"/>
            <p:cNvSpPr/>
            <p:nvPr/>
          </p:nvSpPr>
          <p:spPr>
            <a:xfrm>
              <a:off x="608040" y="609480"/>
              <a:ext cx="10971720" cy="563760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97" name="Picture 9" descr=""/>
            <p:cNvPicPr/>
            <p:nvPr/>
          </p:nvPicPr>
          <p:blipFill>
            <a:blip r:embed="rId4"/>
            <a:stretch/>
          </p:blipFill>
          <p:spPr>
            <a:xfrm>
              <a:off x="-15840" y="3153960"/>
              <a:ext cx="776160" cy="605520"/>
            </a:xfrm>
            <a:prstGeom prst="rect">
              <a:avLst/>
            </a:prstGeom>
            <a:ln>
              <a:noFill/>
            </a:ln>
          </p:spPr>
        </p:pic>
        <p:pic>
          <p:nvPicPr>
            <p:cNvPr id="98" name="Picture 10" descr=""/>
            <p:cNvPicPr/>
            <p:nvPr/>
          </p:nvPicPr>
          <p:blipFill>
            <a:blip r:embed="rId5"/>
            <a:stretch/>
          </p:blipFill>
          <p:spPr>
            <a:xfrm>
              <a:off x="11436840" y="3153960"/>
              <a:ext cx="776160" cy="605520"/>
            </a:xfrm>
            <a:prstGeom prst="rect">
              <a:avLst/>
            </a:prstGeom>
            <a:ln>
              <a:noFill/>
            </a:ln>
          </p:spPr>
        </p:pic>
      </p:grpSp>
      <p:sp>
        <p:nvSpPr>
          <p:cNvPr id="99" name="CustomShape 3"/>
          <p:cNvSpPr/>
          <p:nvPr/>
        </p:nvSpPr>
        <p:spPr>
          <a:xfrm>
            <a:off x="11211480" y="146520"/>
            <a:ext cx="541440" cy="278280"/>
          </a:xfrm>
          <a:prstGeom prst="rect">
            <a:avLst/>
          </a:prstGeom>
          <a:noFill/>
          <a:ln>
            <a:noFill/>
          </a:ln>
        </p:spPr>
        <p:style>
          <a:lnRef idx="0"/>
          <a:fillRef idx="0"/>
          <a:effectRef idx="0"/>
          <a:fontRef idx="minor"/>
        </p:style>
        <p:txBody>
          <a:bodyPr lIns="90000" rIns="90000" tIns="45000" bIns="45000" anchor="ctr"/>
          <a:p>
            <a:pPr algn="r">
              <a:lnSpc>
                <a:spcPct val="100000"/>
              </a:lnSpc>
            </a:pPr>
            <a:fld id="{DB5F5E3B-065E-4FB9-BECA-993702C83A4D}" type="slidenum">
              <a:rPr b="0" lang="en-IN" sz="1000" spc="-1" strike="noStrike">
                <a:solidFill>
                  <a:srgbClr val="000000"/>
                </a:solidFill>
                <a:latin typeface="Garamond"/>
                <a:ea typeface="DejaVu Sans"/>
              </a:rPr>
              <a:t>&lt;number&gt;</a:t>
            </a:fld>
            <a:endParaRPr b="0" lang="en-IN" sz="1000" spc="-1" strike="noStrike">
              <a:latin typeface="Arial"/>
            </a:endParaRPr>
          </a:p>
        </p:txBody>
      </p:sp>
      <p:sp>
        <p:nvSpPr>
          <p:cNvPr id="100" name="PlaceHolder 4"/>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01"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138" name="Group 1"/>
          <p:cNvGrpSpPr/>
          <p:nvPr/>
        </p:nvGrpSpPr>
        <p:grpSpPr>
          <a:xfrm>
            <a:off x="-15840" y="0"/>
            <a:ext cx="12228840" cy="6855120"/>
            <a:chOff x="-15840" y="0"/>
            <a:chExt cx="12228840" cy="6855120"/>
          </a:xfrm>
        </p:grpSpPr>
        <p:pic>
          <p:nvPicPr>
            <p:cNvPr id="139" name="Picture 7" descr=""/>
            <p:cNvPicPr/>
            <p:nvPr/>
          </p:nvPicPr>
          <p:blipFill>
            <a:blip r:embed="rId3"/>
            <a:stretch/>
          </p:blipFill>
          <p:spPr>
            <a:xfrm>
              <a:off x="0" y="0"/>
              <a:ext cx="12187800" cy="6855120"/>
            </a:xfrm>
            <a:prstGeom prst="rect">
              <a:avLst/>
            </a:prstGeom>
            <a:ln>
              <a:noFill/>
            </a:ln>
          </p:spPr>
        </p:pic>
        <p:sp>
          <p:nvSpPr>
            <p:cNvPr id="140" name="CustomShape 2"/>
            <p:cNvSpPr/>
            <p:nvPr/>
          </p:nvSpPr>
          <p:spPr>
            <a:xfrm>
              <a:off x="608040" y="609480"/>
              <a:ext cx="10971720" cy="563760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141" name="Picture 9" descr=""/>
            <p:cNvPicPr/>
            <p:nvPr/>
          </p:nvPicPr>
          <p:blipFill>
            <a:blip r:embed="rId4"/>
            <a:stretch/>
          </p:blipFill>
          <p:spPr>
            <a:xfrm>
              <a:off x="-15840" y="3153960"/>
              <a:ext cx="776160" cy="605520"/>
            </a:xfrm>
            <a:prstGeom prst="rect">
              <a:avLst/>
            </a:prstGeom>
            <a:ln>
              <a:noFill/>
            </a:ln>
          </p:spPr>
        </p:pic>
        <p:pic>
          <p:nvPicPr>
            <p:cNvPr id="142" name="Picture 10" descr=""/>
            <p:cNvPicPr/>
            <p:nvPr/>
          </p:nvPicPr>
          <p:blipFill>
            <a:blip r:embed="rId5"/>
            <a:stretch/>
          </p:blipFill>
          <p:spPr>
            <a:xfrm>
              <a:off x="11436840" y="3153960"/>
              <a:ext cx="776160" cy="605520"/>
            </a:xfrm>
            <a:prstGeom prst="rect">
              <a:avLst/>
            </a:prstGeom>
            <a:ln>
              <a:noFill/>
            </a:ln>
          </p:spPr>
        </p:pic>
      </p:grpSp>
      <p:sp>
        <p:nvSpPr>
          <p:cNvPr id="143" name="CustomShape 3"/>
          <p:cNvSpPr/>
          <p:nvPr/>
        </p:nvSpPr>
        <p:spPr>
          <a:xfrm>
            <a:off x="11211480" y="146520"/>
            <a:ext cx="541440" cy="278280"/>
          </a:xfrm>
          <a:prstGeom prst="rect">
            <a:avLst/>
          </a:prstGeom>
          <a:noFill/>
          <a:ln>
            <a:noFill/>
          </a:ln>
        </p:spPr>
        <p:style>
          <a:lnRef idx="0"/>
          <a:fillRef idx="0"/>
          <a:effectRef idx="0"/>
          <a:fontRef idx="minor"/>
        </p:style>
        <p:txBody>
          <a:bodyPr lIns="90000" rIns="90000" tIns="45000" bIns="45000" anchor="ctr"/>
          <a:p>
            <a:pPr algn="r">
              <a:lnSpc>
                <a:spcPct val="100000"/>
              </a:lnSpc>
            </a:pPr>
            <a:fld id="{977329D9-42B8-4567-A42E-42BC8DEA97BA}" type="slidenum">
              <a:rPr b="0" lang="en-IN" sz="1000" spc="-1" strike="noStrike">
                <a:solidFill>
                  <a:srgbClr val="000000"/>
                </a:solidFill>
                <a:latin typeface="Garamond"/>
                <a:ea typeface="DejaVu Sans"/>
              </a:rPr>
              <a:t>&lt;number&gt;</a:t>
            </a:fld>
            <a:endParaRPr b="0" lang="en-IN" sz="1000" spc="-1" strike="noStrike">
              <a:latin typeface="Arial"/>
            </a:endParaRPr>
          </a:p>
        </p:txBody>
      </p:sp>
      <p:sp>
        <p:nvSpPr>
          <p:cNvPr id="144" name="PlaceHolder 4"/>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182" name="Group 1"/>
          <p:cNvGrpSpPr/>
          <p:nvPr/>
        </p:nvGrpSpPr>
        <p:grpSpPr>
          <a:xfrm>
            <a:off x="-15840" y="0"/>
            <a:ext cx="12228840" cy="6855120"/>
            <a:chOff x="-15840" y="0"/>
            <a:chExt cx="12228840" cy="6855120"/>
          </a:xfrm>
        </p:grpSpPr>
        <p:pic>
          <p:nvPicPr>
            <p:cNvPr id="183" name="Picture 7" descr=""/>
            <p:cNvPicPr/>
            <p:nvPr/>
          </p:nvPicPr>
          <p:blipFill>
            <a:blip r:embed="rId3"/>
            <a:stretch/>
          </p:blipFill>
          <p:spPr>
            <a:xfrm>
              <a:off x="0" y="0"/>
              <a:ext cx="12187800" cy="6855120"/>
            </a:xfrm>
            <a:prstGeom prst="rect">
              <a:avLst/>
            </a:prstGeom>
            <a:ln>
              <a:noFill/>
            </a:ln>
          </p:spPr>
        </p:pic>
        <p:sp>
          <p:nvSpPr>
            <p:cNvPr id="184" name="CustomShape 2"/>
            <p:cNvSpPr/>
            <p:nvPr/>
          </p:nvSpPr>
          <p:spPr>
            <a:xfrm>
              <a:off x="608040" y="609480"/>
              <a:ext cx="10971720" cy="563760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185" name="Picture 9" descr=""/>
            <p:cNvPicPr/>
            <p:nvPr/>
          </p:nvPicPr>
          <p:blipFill>
            <a:blip r:embed="rId4"/>
            <a:stretch/>
          </p:blipFill>
          <p:spPr>
            <a:xfrm>
              <a:off x="-15840" y="3153960"/>
              <a:ext cx="776160" cy="605520"/>
            </a:xfrm>
            <a:prstGeom prst="rect">
              <a:avLst/>
            </a:prstGeom>
            <a:ln>
              <a:noFill/>
            </a:ln>
          </p:spPr>
        </p:pic>
        <p:pic>
          <p:nvPicPr>
            <p:cNvPr id="186" name="Picture 10" descr=""/>
            <p:cNvPicPr/>
            <p:nvPr/>
          </p:nvPicPr>
          <p:blipFill>
            <a:blip r:embed="rId5"/>
            <a:stretch/>
          </p:blipFill>
          <p:spPr>
            <a:xfrm>
              <a:off x="11436840" y="3153960"/>
              <a:ext cx="776160" cy="605520"/>
            </a:xfrm>
            <a:prstGeom prst="rect">
              <a:avLst/>
            </a:prstGeom>
            <a:ln>
              <a:noFill/>
            </a:ln>
          </p:spPr>
        </p:pic>
      </p:grpSp>
      <p:sp>
        <p:nvSpPr>
          <p:cNvPr id="187" name="Line 3"/>
          <p:cNvSpPr/>
          <p:nvPr/>
        </p:nvSpPr>
        <p:spPr>
          <a:xfrm>
            <a:off x="1396080" y="2912400"/>
            <a:ext cx="3514320" cy="360"/>
          </a:xfrm>
          <a:prstGeom prst="line">
            <a:avLst/>
          </a:prstGeom>
          <a:ln>
            <a:round/>
          </a:ln>
        </p:spPr>
        <p:style>
          <a:lnRef idx="2">
            <a:schemeClr val="accent1"/>
          </a:lnRef>
          <a:fillRef idx="0">
            <a:schemeClr val="accent1"/>
          </a:fillRef>
          <a:effectRef idx="1">
            <a:schemeClr val="accent1"/>
          </a:effectRef>
          <a:fontRef idx="minor"/>
        </p:style>
      </p:sp>
      <p:sp>
        <p:nvSpPr>
          <p:cNvPr id="188" name="CustomShape 4"/>
          <p:cNvSpPr/>
          <p:nvPr/>
        </p:nvSpPr>
        <p:spPr>
          <a:xfrm>
            <a:off x="11211480" y="146520"/>
            <a:ext cx="541440" cy="278280"/>
          </a:xfrm>
          <a:prstGeom prst="rect">
            <a:avLst/>
          </a:prstGeom>
          <a:noFill/>
          <a:ln>
            <a:noFill/>
          </a:ln>
        </p:spPr>
        <p:style>
          <a:lnRef idx="0"/>
          <a:fillRef idx="0"/>
          <a:effectRef idx="0"/>
          <a:fontRef idx="minor"/>
        </p:style>
        <p:txBody>
          <a:bodyPr lIns="90000" rIns="90000" tIns="45000" bIns="45000" anchor="ctr"/>
          <a:p>
            <a:pPr algn="r">
              <a:lnSpc>
                <a:spcPct val="100000"/>
              </a:lnSpc>
            </a:pPr>
            <a:fld id="{AEDD54D9-DA8E-42E4-A847-BC0822B36A1C}" type="slidenum">
              <a:rPr b="0" lang="en-IN" sz="1000" spc="-1" strike="noStrike">
                <a:solidFill>
                  <a:srgbClr val="000000"/>
                </a:solidFill>
                <a:latin typeface="Garamond"/>
                <a:ea typeface="DejaVu Sans"/>
              </a:rPr>
              <a:t>&lt;number&gt;</a:t>
            </a:fld>
            <a:endParaRPr b="0" lang="en-IN" sz="1000" spc="-1" strike="noStrike">
              <a:latin typeface="Arial"/>
            </a:endParaRPr>
          </a:p>
        </p:txBody>
      </p:sp>
      <p:sp>
        <p:nvSpPr>
          <p:cNvPr id="189" name="PlaceHolder 5"/>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90"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sldMaster>
</file>

<file path=ppt/slides/_rels/slide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jpe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jpeg"/><Relationship Id="rId1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jpe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jpe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jpeg"/><Relationship Id="rId11"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2692440" y="1871280"/>
            <a:ext cx="6814440" cy="1514520"/>
          </a:xfrm>
          <a:prstGeom prst="rect">
            <a:avLst/>
          </a:prstGeom>
          <a:noFill/>
          <a:ln>
            <a:noFill/>
          </a:ln>
        </p:spPr>
        <p:style>
          <a:lnRef idx="0"/>
          <a:fillRef idx="0"/>
          <a:effectRef idx="0"/>
          <a:fontRef idx="minor"/>
        </p:style>
        <p:txBody>
          <a:bodyPr lIns="90000" rIns="90000" tIns="45000" bIns="45000" anchor="b"/>
          <a:p>
            <a:pPr algn="ctr">
              <a:lnSpc>
                <a:spcPct val="100000"/>
              </a:lnSpc>
            </a:pPr>
            <a:r>
              <a:rPr b="0" lang="en-IN" sz="5400" spc="-1" strike="noStrike">
                <a:solidFill>
                  <a:srgbClr val="262626"/>
                </a:solidFill>
                <a:latin typeface="Garamond"/>
                <a:ea typeface="DejaVu Sans"/>
              </a:rPr>
              <a:t>Audio Sentiment Analysis</a:t>
            </a:r>
            <a:endParaRPr b="0" lang="en-IN" sz="5400" spc="-1" strike="noStrike">
              <a:latin typeface="Arial"/>
            </a:endParaRPr>
          </a:p>
        </p:txBody>
      </p:sp>
      <p:sp>
        <p:nvSpPr>
          <p:cNvPr id="228" name="CustomShape 2"/>
          <p:cNvSpPr/>
          <p:nvPr/>
        </p:nvSpPr>
        <p:spPr>
          <a:xfrm>
            <a:off x="2692440" y="3657600"/>
            <a:ext cx="6814440" cy="1453680"/>
          </a:xfrm>
          <a:prstGeom prst="rect">
            <a:avLst/>
          </a:prstGeom>
          <a:noFill/>
          <a:ln>
            <a:noFill/>
          </a:ln>
        </p:spPr>
        <p:style>
          <a:lnRef idx="0"/>
          <a:fillRef idx="0"/>
          <a:effectRef idx="0"/>
          <a:fontRef idx="minor"/>
        </p:style>
        <p:txBody>
          <a:bodyPr lIns="90000" rIns="90000" tIns="45000" bIns="45000">
            <a:normAutofit/>
          </a:bodyPr>
          <a:p>
            <a:pPr>
              <a:lnSpc>
                <a:spcPct val="100000"/>
              </a:lnSpc>
            </a:pPr>
            <a:r>
              <a:rPr b="0" lang="en-IN" sz="1800" spc="-1" strike="noStrike">
                <a:solidFill>
                  <a:srgbClr val="83992a"/>
                </a:solidFill>
                <a:latin typeface="Garamond"/>
                <a:ea typeface="DejaVu Sans"/>
              </a:rPr>
              <a:t>                                  </a:t>
            </a:r>
            <a:r>
              <a:rPr b="0" lang="en-IN" sz="1800" spc="-1" strike="noStrike">
                <a:solidFill>
                  <a:srgbClr val="83992a"/>
                </a:solidFill>
                <a:latin typeface="Garamond"/>
                <a:ea typeface="DejaVu Sans"/>
              </a:rPr>
              <a:t>Team (SONIC SARK’s) </a:t>
            </a:r>
            <a:endParaRPr b="0" lang="en-IN" sz="1800" spc="-1" strike="noStrike">
              <a:latin typeface="Arial"/>
            </a:endParaRPr>
          </a:p>
          <a:p>
            <a:pPr>
              <a:lnSpc>
                <a:spcPct val="100000"/>
              </a:lnSpc>
            </a:pPr>
            <a:r>
              <a:rPr b="0" lang="en-IN" sz="1800" spc="-1" strike="noStrike">
                <a:solidFill>
                  <a:srgbClr val="83992a"/>
                </a:solidFill>
                <a:latin typeface="Garamond"/>
                <a:ea typeface="DejaVu Sans"/>
              </a:rPr>
              <a:t>      </a:t>
            </a:r>
            <a:r>
              <a:rPr b="0" lang="en-IN" sz="1800" spc="-1" strike="noStrike">
                <a:solidFill>
                  <a:srgbClr val="83992a"/>
                </a:solidFill>
                <a:latin typeface="Garamond"/>
                <a:ea typeface="DejaVu Sans"/>
              </a:rPr>
              <a:t>Members</a:t>
            </a:r>
            <a:r>
              <a:rPr b="0" lang="en-IN" sz="1800" spc="-1" strike="noStrike">
                <a:solidFill>
                  <a:srgbClr val="83992a"/>
                </a:solidFill>
                <a:latin typeface="Garamond"/>
                <a:ea typeface="DejaVu Sans"/>
              </a:rPr>
              <a:t>	</a:t>
            </a:r>
            <a:r>
              <a:rPr b="0" lang="en-IN" sz="1800" spc="-1" strike="noStrike">
                <a:solidFill>
                  <a:srgbClr val="83992a"/>
                </a:solidFill>
                <a:latin typeface="Garamond"/>
                <a:ea typeface="DejaVu Sans"/>
              </a:rPr>
              <a:t>	</a:t>
            </a:r>
            <a:r>
              <a:rPr b="0" lang="en-IN" sz="1800" spc="-1" strike="noStrike">
                <a:solidFill>
                  <a:srgbClr val="83992a"/>
                </a:solidFill>
                <a:latin typeface="Garamond"/>
                <a:ea typeface="DejaVu Sans"/>
              </a:rPr>
              <a:t>	</a:t>
            </a:r>
            <a:r>
              <a:rPr b="0" lang="en-IN" sz="1800" spc="-1" strike="noStrike">
                <a:solidFill>
                  <a:srgbClr val="000000"/>
                </a:solidFill>
                <a:latin typeface="Garamond"/>
                <a:ea typeface="DejaVu Sans"/>
              </a:rPr>
              <a:t>	</a:t>
            </a:r>
            <a:r>
              <a:rPr b="0" lang="en-IN" sz="1800" spc="-1" strike="noStrike">
                <a:solidFill>
                  <a:srgbClr val="000000"/>
                </a:solidFill>
                <a:latin typeface="Garamond"/>
                <a:ea typeface="DejaVu Sans"/>
              </a:rPr>
              <a:t>                                              </a:t>
            </a:r>
            <a:r>
              <a:rPr b="0" lang="en-IN" sz="1800" spc="-1" strike="noStrike">
                <a:solidFill>
                  <a:srgbClr val="83992a"/>
                </a:solidFill>
                <a:latin typeface="Garamond"/>
                <a:ea typeface="DejaVu Sans"/>
              </a:rPr>
              <a:t>Mentor </a:t>
            </a:r>
            <a:endParaRPr b="0" lang="en-IN" sz="1800" spc="-1" strike="noStrike">
              <a:latin typeface="Arial"/>
            </a:endParaRPr>
          </a:p>
          <a:p>
            <a:pPr>
              <a:lnSpc>
                <a:spcPct val="100000"/>
              </a:lnSpc>
            </a:pPr>
            <a:r>
              <a:rPr b="0" lang="en-IN" sz="1800" spc="-1" strike="noStrike">
                <a:solidFill>
                  <a:srgbClr val="000000"/>
                </a:solidFill>
                <a:latin typeface="Garamond"/>
                <a:ea typeface="DejaVu Sans"/>
              </a:rPr>
              <a:t>Mr. Akshay Singh                                             </a:t>
            </a:r>
            <a:r>
              <a:rPr b="0" lang="en-IN" sz="2000" spc="-1" strike="noStrike">
                <a:solidFill>
                  <a:srgbClr val="000000"/>
                </a:solidFill>
                <a:latin typeface="Times New Roman"/>
                <a:ea typeface="SimSun"/>
              </a:rPr>
              <a:t>Mr. Prakash Sinha</a:t>
            </a:r>
            <a:r>
              <a:rPr b="0" lang="en-IN" sz="2000" spc="-1" strike="noStrike">
                <a:solidFill>
                  <a:srgbClr val="000000"/>
                </a:solidFill>
                <a:latin typeface="Garamond"/>
                <a:ea typeface="SimSun"/>
              </a:rPr>
              <a:t> </a:t>
            </a:r>
            <a:r>
              <a:rPr b="0" lang="en-IN" sz="1800" spc="-1" strike="noStrike">
                <a:solidFill>
                  <a:srgbClr val="000000"/>
                </a:solidFill>
                <a:latin typeface="Garamond"/>
                <a:ea typeface="SimSun"/>
              </a:rPr>
              <a:t>                   Ms. Khyati Modi</a:t>
            </a:r>
            <a:endParaRPr b="0" lang="en-IN" sz="1800" spc="-1" strike="noStrike">
              <a:latin typeface="Arial"/>
            </a:endParaRPr>
          </a:p>
          <a:p>
            <a:pPr>
              <a:lnSpc>
                <a:spcPct val="100000"/>
              </a:lnSpc>
            </a:pPr>
            <a:r>
              <a:rPr b="0" lang="en-IN" sz="1800" spc="-1" strike="noStrike">
                <a:solidFill>
                  <a:srgbClr val="000000"/>
                </a:solidFill>
                <a:latin typeface="Garamond"/>
                <a:ea typeface="SimSun"/>
              </a:rPr>
              <a:t>Mr. Rahul Khatkar</a:t>
            </a:r>
            <a:endParaRPr b="0" lang="en-IN" sz="1800" spc="-1" strike="noStrike">
              <a:latin typeface="Arial"/>
            </a:endParaRPr>
          </a:p>
          <a:p>
            <a:pPr>
              <a:lnSpc>
                <a:spcPct val="100000"/>
              </a:lnSpc>
            </a:pPr>
            <a:r>
              <a:rPr b="0" lang="en-IN" sz="1800" spc="-1" strike="noStrike">
                <a:solidFill>
                  <a:srgbClr val="000000"/>
                </a:solidFill>
                <a:latin typeface="Garamond"/>
                <a:ea typeface="Noto Sans CJK SC"/>
              </a:rPr>
              <a:t>Ms. Sneha Swami </a:t>
            </a:r>
            <a:endParaRPr b="0" lang="en-IN" sz="1800" spc="-1" strike="noStrike">
              <a:latin typeface="Arial"/>
            </a:endParaRPr>
          </a:p>
          <a:p>
            <a:pPr>
              <a:lnSpc>
                <a:spcPct val="100000"/>
              </a:lnSpc>
            </a:pPr>
            <a:endParaRPr b="0" lang="en-IN" sz="1800" spc="-1" strike="noStrike">
              <a:latin typeface="Arial"/>
            </a:endParaRPr>
          </a:p>
        </p:txBody>
      </p:sp>
      <p:pic>
        <p:nvPicPr>
          <p:cNvPr id="229" name="" descr=""/>
          <p:cNvPicPr/>
          <p:nvPr/>
        </p:nvPicPr>
        <p:blipFill>
          <a:blip r:embed="rId1"/>
          <a:stretch/>
        </p:blipFill>
        <p:spPr>
          <a:xfrm>
            <a:off x="8136000" y="4966920"/>
            <a:ext cx="1655280" cy="36036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3" name="CustomShape 1"/>
          <p:cNvSpPr/>
          <p:nvPr/>
        </p:nvSpPr>
        <p:spPr>
          <a:xfrm>
            <a:off x="0" y="0"/>
            <a:ext cx="12187800" cy="6856920"/>
          </a:xfrm>
          <a:prstGeom prst="rect">
            <a:avLst/>
          </a:prstGeom>
          <a:blipFill rotWithShape="0">
            <a:blip r:embed="rId1"/>
            <a:stretch>
              <a:fillRect/>
            </a:stretch>
          </a:blipFill>
          <a:ln>
            <a:noFill/>
          </a:ln>
        </p:spPr>
        <p:style>
          <a:lnRef idx="2">
            <a:schemeClr val="accent1">
              <a:shade val="50000"/>
            </a:schemeClr>
          </a:lnRef>
          <a:fillRef idx="1003">
            <a:schemeClr val="lt1"/>
          </a:fillRef>
          <a:effectRef idx="0">
            <a:schemeClr val="accent1"/>
          </a:effectRef>
          <a:fontRef idx="minor"/>
        </p:style>
      </p:sp>
      <p:sp>
        <p:nvSpPr>
          <p:cNvPr id="314" name="CustomShape 2"/>
          <p:cNvSpPr/>
          <p:nvPr/>
        </p:nvSpPr>
        <p:spPr>
          <a:xfrm>
            <a:off x="486000" y="496080"/>
            <a:ext cx="10889280" cy="5882040"/>
          </a:xfrm>
          <a:prstGeom prst="rect">
            <a:avLst/>
          </a:prstGeom>
          <a:blipFill rotWithShape="0">
            <a:blip r:embed="rId2"/>
            <a:tile/>
          </a:blipFill>
          <a:ln>
            <a:noFill/>
          </a:ln>
          <a:effectLst>
            <a:outerShdw algn="t" blurRad="114300" dir="5400000" dist="127080" rotWithShape="0" sx="99000" sy="99000">
              <a:srgbClr val="000000">
                <a:alpha val="40000"/>
              </a:srgbClr>
            </a:outerShdw>
          </a:effectLst>
          <a:scene3d>
            <a:camera prst="orthographicFront"/>
            <a:lightRig dir="t" rig="twoPt"/>
          </a:scene3d>
          <a:sp3d contourW="6350">
            <a:bevelT prst="coolSlant" w="12700" h="0"/>
            <a:contourClr>
              <a:schemeClr val="bg2"/>
            </a:contourClr>
          </a:sp3d>
        </p:spPr>
        <p:style>
          <a:lnRef idx="2">
            <a:schemeClr val="accent1">
              <a:shade val="50000"/>
            </a:schemeClr>
          </a:lnRef>
          <a:fillRef idx="1">
            <a:schemeClr val="accent1"/>
          </a:fillRef>
          <a:effectRef idx="0">
            <a:schemeClr val="accent1"/>
          </a:effectRef>
          <a:fontRef idx="minor"/>
        </p:style>
      </p:sp>
      <p:sp>
        <p:nvSpPr>
          <p:cNvPr id="315" name="CustomShape 3"/>
          <p:cNvSpPr/>
          <p:nvPr/>
        </p:nvSpPr>
        <p:spPr>
          <a:xfrm>
            <a:off x="608040" y="609480"/>
            <a:ext cx="10551240" cy="563760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sp>
        <p:nvSpPr>
          <p:cNvPr id="316" name="CustomShape 4"/>
          <p:cNvSpPr/>
          <p:nvPr/>
        </p:nvSpPr>
        <p:spPr>
          <a:xfrm>
            <a:off x="4608000" y="648000"/>
            <a:ext cx="2735280" cy="791280"/>
          </a:xfrm>
          <a:prstGeom prst="rect">
            <a:avLst/>
          </a:prstGeom>
          <a:noFill/>
          <a:ln>
            <a:noFill/>
          </a:ln>
        </p:spPr>
        <p:style>
          <a:lnRef idx="0"/>
          <a:fillRef idx="0"/>
          <a:effectRef idx="0"/>
          <a:fontRef idx="minor"/>
        </p:style>
        <p:txBody>
          <a:bodyPr lIns="90000" rIns="90000" tIns="45000" bIns="45000" anchor="b">
            <a:normAutofit/>
          </a:bodyPr>
          <a:p>
            <a:pPr algn="ctr">
              <a:lnSpc>
                <a:spcPct val="100000"/>
              </a:lnSpc>
            </a:pPr>
            <a:r>
              <a:rPr b="1" lang="en-IN" sz="2000" spc="-1" strike="noStrike">
                <a:solidFill>
                  <a:srgbClr val="262626"/>
                </a:solidFill>
                <a:latin typeface="Garamond"/>
                <a:ea typeface="DejaVu Sans"/>
              </a:rPr>
              <a:t>                                                                                                                              </a:t>
            </a:r>
            <a:r>
              <a:rPr b="1" lang="en-IN" sz="3600" spc="-1" strike="noStrike">
                <a:solidFill>
                  <a:srgbClr val="262626"/>
                </a:solidFill>
                <a:latin typeface="Garamond"/>
                <a:ea typeface="DejaVu Sans"/>
              </a:rPr>
              <a:t>Results Achieved</a:t>
            </a:r>
            <a:endParaRPr b="0" lang="en-IN" sz="3600" spc="-1" strike="noStrike">
              <a:latin typeface="Arial"/>
            </a:endParaRPr>
          </a:p>
        </p:txBody>
      </p:sp>
      <p:sp>
        <p:nvSpPr>
          <p:cNvPr id="317" name="CustomShape 5"/>
          <p:cNvSpPr/>
          <p:nvPr/>
        </p:nvSpPr>
        <p:spPr>
          <a:xfrm>
            <a:off x="929160" y="2430360"/>
            <a:ext cx="2834280" cy="355104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360"/>
              </a:spcBef>
              <a:spcAft>
                <a:spcPts val="601"/>
              </a:spcAft>
            </a:pPr>
            <a:endParaRPr b="0" lang="en-IN" sz="1800" spc="-1" strike="noStrike">
              <a:latin typeface="Arial"/>
            </a:endParaRPr>
          </a:p>
          <a:p>
            <a:pPr>
              <a:lnSpc>
                <a:spcPct val="100000"/>
              </a:lnSpc>
              <a:spcBef>
                <a:spcPts val="360"/>
              </a:spcBef>
              <a:spcAft>
                <a:spcPts val="601"/>
              </a:spcAft>
            </a:pPr>
            <a:endParaRPr b="0" lang="en-IN" sz="1800" spc="-1" strike="noStrike">
              <a:latin typeface="Arial"/>
            </a:endParaRPr>
          </a:p>
          <a:p>
            <a:pPr>
              <a:lnSpc>
                <a:spcPct val="100000"/>
              </a:lnSpc>
              <a:spcBef>
                <a:spcPts val="360"/>
              </a:spcBef>
              <a:spcAft>
                <a:spcPts val="601"/>
              </a:spcAft>
            </a:pPr>
            <a:endParaRPr b="0" lang="en-IN" sz="1800" spc="-1" strike="noStrike">
              <a:latin typeface="Arial"/>
            </a:endParaRPr>
          </a:p>
        </p:txBody>
      </p:sp>
      <p:sp>
        <p:nvSpPr>
          <p:cNvPr id="318" name="CustomShape 6"/>
          <p:cNvSpPr/>
          <p:nvPr/>
        </p:nvSpPr>
        <p:spPr>
          <a:xfrm>
            <a:off x="3231720" y="2828880"/>
            <a:ext cx="180720" cy="989640"/>
          </a:xfrm>
          <a:prstGeom prst="rect">
            <a:avLst/>
          </a:prstGeom>
          <a:noFill/>
          <a:ln>
            <a:noFill/>
          </a:ln>
        </p:spPr>
        <p:style>
          <a:lnRef idx="0"/>
          <a:fillRef idx="0"/>
          <a:effectRef idx="0"/>
          <a:fontRef idx="minor"/>
        </p:style>
        <p:txBody>
          <a:bodyPr wrap="none" lIns="90000" rIns="90000" tIns="45000" bIns="45000" anchor="ctr"/>
          <a:p>
            <a:pPr>
              <a:lnSpc>
                <a:spcPct val="100000"/>
              </a:lnSpc>
              <a:spcAft>
                <a:spcPts val="601"/>
              </a:spcAft>
            </a:pPr>
            <a:br/>
            <a:endParaRPr b="0" lang="en-IN" sz="1800" spc="-1" strike="noStrike">
              <a:latin typeface="Arial"/>
            </a:endParaRPr>
          </a:p>
          <a:p>
            <a:pPr>
              <a:lnSpc>
                <a:spcPct val="100000"/>
              </a:lnSpc>
              <a:spcAft>
                <a:spcPts val="601"/>
              </a:spcAft>
            </a:pPr>
            <a:endParaRPr b="0" lang="en-IN" sz="1800" spc="-1" strike="noStrike">
              <a:latin typeface="Arial"/>
            </a:endParaRPr>
          </a:p>
        </p:txBody>
      </p:sp>
      <p:pic>
        <p:nvPicPr>
          <p:cNvPr id="319" name="" descr=""/>
          <p:cNvPicPr/>
          <p:nvPr/>
        </p:nvPicPr>
        <p:blipFill>
          <a:blip r:embed="rId3"/>
          <a:stretch/>
        </p:blipFill>
        <p:spPr>
          <a:xfrm>
            <a:off x="10512000" y="0"/>
            <a:ext cx="1655280" cy="360360"/>
          </a:xfrm>
          <a:prstGeom prst="rect">
            <a:avLst/>
          </a:prstGeom>
          <a:ln>
            <a:noFill/>
          </a:ln>
        </p:spPr>
      </p:pic>
      <p:grpSp>
        <p:nvGrpSpPr>
          <p:cNvPr id="320" name="Group 7"/>
          <p:cNvGrpSpPr/>
          <p:nvPr/>
        </p:nvGrpSpPr>
        <p:grpSpPr>
          <a:xfrm>
            <a:off x="4762080" y="1656360"/>
            <a:ext cx="2797560" cy="3458880"/>
            <a:chOff x="4762080" y="1656360"/>
            <a:chExt cx="2797560" cy="3458880"/>
          </a:xfrm>
        </p:grpSpPr>
        <p:sp>
          <p:nvSpPr>
            <p:cNvPr id="321" name="CustomShape 8"/>
            <p:cNvSpPr/>
            <p:nvPr/>
          </p:nvSpPr>
          <p:spPr>
            <a:xfrm>
              <a:off x="4762080" y="1656360"/>
              <a:ext cx="2797560" cy="987840"/>
            </a:xfrm>
            <a:prstGeom prst="roundRect">
              <a:avLst>
                <a:gd name="adj" fmla="val 10000"/>
              </a:avLst>
            </a:prstGeom>
            <a:solidFill>
              <a:schemeClr val="accent2">
                <a:hueOff val="0"/>
                <a:satOff val="0"/>
                <a:lumOff val="0"/>
                <a:alphaOff val="0"/>
              </a:schemeClr>
            </a:solidFill>
            <a:ln>
              <a:noFill/>
            </a:ln>
          </p:spPr>
          <p:style>
            <a:lnRef idx="0"/>
            <a:fillRef idx="0"/>
            <a:effectRef idx="0"/>
            <a:fontRef idx="minor"/>
          </p:style>
        </p:sp>
        <p:sp>
          <p:nvSpPr>
            <p:cNvPr id="322" name="CustomShape 9"/>
            <p:cNvSpPr/>
            <p:nvPr/>
          </p:nvSpPr>
          <p:spPr>
            <a:xfrm>
              <a:off x="5061240" y="1878840"/>
              <a:ext cx="542880" cy="542880"/>
            </a:xfrm>
            <a:prstGeom prst="rect">
              <a:avLst/>
            </a:prstGeom>
            <a:blipFill rotWithShape="0">
              <a:blip r:embed="rId4"/>
              <a:stretch>
                <a:fillRect/>
              </a:stretch>
            </a:blipFill>
            <a:ln w="15840">
              <a:noFill/>
            </a:ln>
          </p:spPr>
          <p:style>
            <a:lnRef idx="2"/>
            <a:fillRef idx="0"/>
            <a:effectRef idx="0"/>
            <a:fontRef idx="minor"/>
          </p:style>
        </p:sp>
        <p:sp>
          <p:nvSpPr>
            <p:cNvPr id="323" name="CustomShape 10"/>
            <p:cNvSpPr/>
            <p:nvPr/>
          </p:nvSpPr>
          <p:spPr>
            <a:xfrm>
              <a:off x="5903640" y="1656360"/>
              <a:ext cx="1656000" cy="987840"/>
            </a:xfrm>
            <a:prstGeom prst="rect">
              <a:avLst/>
            </a:prstGeom>
            <a:noFill/>
            <a:ln>
              <a:noFill/>
            </a:ln>
          </p:spPr>
          <p:style>
            <a:lnRef idx="0"/>
            <a:fillRef idx="0"/>
            <a:effectRef idx="0"/>
            <a:fontRef idx="minor"/>
          </p:style>
          <p:txBody>
            <a:bodyPr lIns="104760" rIns="104760" tIns="104760" bIns="104760" anchor="ctr"/>
            <a:p>
              <a:pPr>
                <a:lnSpc>
                  <a:spcPct val="90000"/>
                </a:lnSpc>
                <a:spcAft>
                  <a:spcPts val="490"/>
                </a:spcAft>
              </a:pPr>
              <a:r>
                <a:rPr b="0" lang="en-IN" sz="1400" spc="-1" strike="noStrike">
                  <a:solidFill>
                    <a:srgbClr val="000000"/>
                  </a:solidFill>
                  <a:latin typeface="Arial"/>
                  <a:ea typeface="DejaVu Sans"/>
                </a:rPr>
                <a:t>MLP Classifier achieved an accuracy score of 72.56% over the 8 classes. </a:t>
              </a:r>
              <a:endParaRPr b="0" lang="en-IN" sz="1400" spc="-1" strike="noStrike">
                <a:latin typeface="Arial"/>
              </a:endParaRPr>
            </a:p>
          </p:txBody>
        </p:sp>
        <p:sp>
          <p:nvSpPr>
            <p:cNvPr id="324" name="CustomShape 11"/>
            <p:cNvSpPr/>
            <p:nvPr/>
          </p:nvSpPr>
          <p:spPr>
            <a:xfrm>
              <a:off x="4762080" y="2891880"/>
              <a:ext cx="2797560" cy="987840"/>
            </a:xfrm>
            <a:prstGeom prst="roundRect">
              <a:avLst>
                <a:gd name="adj" fmla="val 10000"/>
              </a:avLst>
            </a:prstGeom>
            <a:solidFill>
              <a:schemeClr val="accent3">
                <a:hueOff val="0"/>
                <a:satOff val="0"/>
                <a:lumOff val="0"/>
                <a:alphaOff val="0"/>
              </a:schemeClr>
            </a:solidFill>
            <a:ln>
              <a:noFill/>
            </a:ln>
          </p:spPr>
          <p:style>
            <a:lnRef idx="0"/>
            <a:fillRef idx="0"/>
            <a:effectRef idx="0"/>
            <a:fontRef idx="minor"/>
          </p:style>
        </p:sp>
        <p:sp>
          <p:nvSpPr>
            <p:cNvPr id="325" name="CustomShape 12"/>
            <p:cNvSpPr/>
            <p:nvPr/>
          </p:nvSpPr>
          <p:spPr>
            <a:xfrm>
              <a:off x="5061240" y="3114360"/>
              <a:ext cx="542880" cy="542880"/>
            </a:xfrm>
            <a:prstGeom prst="rect">
              <a:avLst/>
            </a:prstGeom>
            <a:blipFill rotWithShape="0">
              <a:blip r:embed="rId5"/>
              <a:stretch>
                <a:fillRect/>
              </a:stretch>
            </a:blipFill>
            <a:ln w="15840">
              <a:noFill/>
            </a:ln>
          </p:spPr>
          <p:style>
            <a:lnRef idx="2"/>
            <a:fillRef idx="0"/>
            <a:effectRef idx="0"/>
            <a:fontRef idx="minor"/>
          </p:style>
        </p:sp>
        <p:sp>
          <p:nvSpPr>
            <p:cNvPr id="326" name="CustomShape 13"/>
            <p:cNvSpPr/>
            <p:nvPr/>
          </p:nvSpPr>
          <p:spPr>
            <a:xfrm>
              <a:off x="5903640" y="2891880"/>
              <a:ext cx="1656000" cy="987840"/>
            </a:xfrm>
            <a:prstGeom prst="rect">
              <a:avLst/>
            </a:prstGeom>
            <a:noFill/>
            <a:ln>
              <a:noFill/>
            </a:ln>
          </p:spPr>
          <p:style>
            <a:lnRef idx="0"/>
            <a:fillRef idx="0"/>
            <a:effectRef idx="0"/>
            <a:fontRef idx="minor"/>
          </p:style>
          <p:txBody>
            <a:bodyPr lIns="104760" rIns="104760" tIns="104760" bIns="104760" anchor="ctr"/>
            <a:p>
              <a:pPr>
                <a:lnSpc>
                  <a:spcPct val="90000"/>
                </a:lnSpc>
                <a:spcAft>
                  <a:spcPts val="490"/>
                </a:spcAft>
              </a:pPr>
              <a:r>
                <a:rPr b="0" lang="en-IN" sz="1400" spc="-1" strike="noStrike">
                  <a:solidFill>
                    <a:srgbClr val="000000"/>
                  </a:solidFill>
                  <a:latin typeface="Arial"/>
                  <a:ea typeface="DejaVu Sans"/>
                </a:rPr>
                <a:t>Sequential classifier achieved an accuracy score of 73%.</a:t>
              </a:r>
              <a:endParaRPr b="0" lang="en-IN" sz="1400" spc="-1" strike="noStrike">
                <a:latin typeface="Arial"/>
              </a:endParaRPr>
            </a:p>
          </p:txBody>
        </p:sp>
        <p:sp>
          <p:nvSpPr>
            <p:cNvPr id="327" name="CustomShape 14"/>
            <p:cNvSpPr/>
            <p:nvPr/>
          </p:nvSpPr>
          <p:spPr>
            <a:xfrm>
              <a:off x="4762080" y="4127400"/>
              <a:ext cx="2797560" cy="987840"/>
            </a:xfrm>
            <a:prstGeom prst="roundRect">
              <a:avLst>
                <a:gd name="adj" fmla="val 10000"/>
              </a:avLst>
            </a:prstGeom>
            <a:solidFill>
              <a:schemeClr val="accent4">
                <a:hueOff val="0"/>
                <a:satOff val="0"/>
                <a:lumOff val="0"/>
                <a:alphaOff val="0"/>
              </a:schemeClr>
            </a:solidFill>
            <a:ln>
              <a:noFill/>
            </a:ln>
          </p:spPr>
          <p:style>
            <a:lnRef idx="0"/>
            <a:fillRef idx="0"/>
            <a:effectRef idx="0"/>
            <a:fontRef idx="minor"/>
          </p:style>
        </p:sp>
        <p:sp>
          <p:nvSpPr>
            <p:cNvPr id="328" name="CustomShape 15"/>
            <p:cNvSpPr/>
            <p:nvPr/>
          </p:nvSpPr>
          <p:spPr>
            <a:xfrm>
              <a:off x="5061240" y="4349880"/>
              <a:ext cx="542880" cy="542880"/>
            </a:xfrm>
            <a:prstGeom prst="rect">
              <a:avLst/>
            </a:prstGeom>
            <a:blipFill rotWithShape="0">
              <a:blip r:embed="rId6"/>
              <a:stretch>
                <a:fillRect/>
              </a:stretch>
            </a:blipFill>
            <a:ln w="15840">
              <a:noFill/>
            </a:ln>
          </p:spPr>
          <p:style>
            <a:lnRef idx="2"/>
            <a:fillRef idx="0"/>
            <a:effectRef idx="0"/>
            <a:fontRef idx="minor"/>
          </p:style>
        </p:sp>
        <p:sp>
          <p:nvSpPr>
            <p:cNvPr id="329" name="CustomShape 16"/>
            <p:cNvSpPr/>
            <p:nvPr/>
          </p:nvSpPr>
          <p:spPr>
            <a:xfrm>
              <a:off x="5903640" y="4127400"/>
              <a:ext cx="1656000" cy="987840"/>
            </a:xfrm>
            <a:prstGeom prst="rect">
              <a:avLst/>
            </a:prstGeom>
            <a:noFill/>
            <a:ln>
              <a:noFill/>
            </a:ln>
          </p:spPr>
          <p:style>
            <a:lnRef idx="0"/>
            <a:fillRef idx="0"/>
            <a:effectRef idx="0"/>
            <a:fontRef idx="minor"/>
          </p:style>
          <p:txBody>
            <a:bodyPr lIns="104760" rIns="104760" tIns="104760" bIns="104760" anchor="ctr"/>
            <a:p>
              <a:pPr>
                <a:lnSpc>
                  <a:spcPct val="90000"/>
                </a:lnSpc>
                <a:spcAft>
                  <a:spcPts val="490"/>
                </a:spcAft>
              </a:pPr>
              <a:r>
                <a:rPr b="0" lang="en-IN" sz="1400" spc="-1" strike="noStrike">
                  <a:solidFill>
                    <a:srgbClr val="000000"/>
                  </a:solidFill>
                  <a:latin typeface="Arial"/>
                  <a:ea typeface="DejaVu Sans"/>
                </a:rPr>
                <a:t>Final choice – MLP classifier that achieved accuracy score of 72%.</a:t>
              </a:r>
              <a:endParaRPr b="0" lang="en-IN" sz="1400" spc="-1" strike="noStrike">
                <a:latin typeface="Arial"/>
              </a:endParaRPr>
            </a:p>
          </p:txBody>
        </p:sp>
      </p:grpSp>
      <p:grpSp>
        <p:nvGrpSpPr>
          <p:cNvPr id="330" name="Group 17"/>
          <p:cNvGrpSpPr/>
          <p:nvPr/>
        </p:nvGrpSpPr>
        <p:grpSpPr>
          <a:xfrm>
            <a:off x="0" y="0"/>
            <a:ext cx="36000" cy="36000"/>
            <a:chOff x="0" y="0"/>
            <a:chExt cx="36000" cy="36000"/>
          </a:xfrm>
        </p:grpSpPr>
      </p:gr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2736000" y="1368000"/>
            <a:ext cx="7127640" cy="748440"/>
          </a:xfrm>
          <a:prstGeom prst="rect">
            <a:avLst/>
          </a:prstGeom>
          <a:noFill/>
          <a:ln>
            <a:noFill/>
          </a:ln>
        </p:spPr>
        <p:style>
          <a:lnRef idx="0"/>
          <a:fillRef idx="0"/>
          <a:effectRef idx="0"/>
          <a:fontRef idx="minor"/>
        </p:style>
        <p:txBody>
          <a:bodyPr lIns="90000" rIns="90000" tIns="45000" bIns="45000"/>
          <a:p>
            <a:pPr>
              <a:lnSpc>
                <a:spcPct val="100000"/>
              </a:lnSpc>
            </a:pPr>
            <a:r>
              <a:rPr b="1" lang="en-IN" sz="4400" spc="-1" strike="noStrike">
                <a:solidFill>
                  <a:srgbClr val="262626"/>
                </a:solidFill>
                <a:latin typeface="Garamond"/>
              </a:rPr>
              <a:t>On Microphone data </a:t>
            </a:r>
            <a:endParaRPr b="0" lang="en-IN" sz="4400" spc="-1" strike="noStrike">
              <a:latin typeface="Arial"/>
            </a:endParaRPr>
          </a:p>
        </p:txBody>
      </p:sp>
      <p:sp>
        <p:nvSpPr>
          <p:cNvPr id="332" name="CustomShape 2"/>
          <p:cNvSpPr/>
          <p:nvPr/>
        </p:nvSpPr>
        <p:spPr>
          <a:xfrm>
            <a:off x="1482120" y="2626560"/>
            <a:ext cx="9389520" cy="3421080"/>
          </a:xfrm>
          <a:prstGeom prst="rect">
            <a:avLst/>
          </a:prstGeom>
          <a:noFill/>
          <a:ln>
            <a:noFill/>
          </a:ln>
        </p:spPr>
        <p:style>
          <a:lnRef idx="0"/>
          <a:fillRef idx="0"/>
          <a:effectRef idx="0"/>
          <a:fontRef idx="minor"/>
        </p:style>
        <p:txBody>
          <a:bodyPr lIns="90000" rIns="90000" tIns="45000" bIns="45000"/>
          <a:p>
            <a:pPr>
              <a:lnSpc>
                <a:spcPct val="100000"/>
              </a:lnSpc>
            </a:pPr>
            <a:r>
              <a:rPr b="0" lang="en-IN" sz="1600" spc="-1" strike="noStrike">
                <a:solidFill>
                  <a:srgbClr val="262626"/>
                </a:solidFill>
                <a:latin typeface="Garamond"/>
              </a:rPr>
              <a:t>We also took input from microphone for testing of our model.</a:t>
            </a:r>
            <a:endParaRPr b="0" lang="en-IN" sz="16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1295280" y="982080"/>
            <a:ext cx="9600120" cy="130284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4400" spc="-1" strike="noStrike">
                <a:solidFill>
                  <a:srgbClr val="262626"/>
                </a:solidFill>
                <a:latin typeface="Garamond"/>
                <a:ea typeface="DejaVu Sans"/>
              </a:rPr>
              <a:t>Conclusions</a:t>
            </a:r>
            <a:endParaRPr b="0" lang="en-IN" sz="4400" spc="-1" strike="noStrike">
              <a:latin typeface="Arial"/>
            </a:endParaRPr>
          </a:p>
        </p:txBody>
      </p:sp>
      <p:sp>
        <p:nvSpPr>
          <p:cNvPr id="334" name="CustomShape 2"/>
          <p:cNvSpPr/>
          <p:nvPr/>
        </p:nvSpPr>
        <p:spPr>
          <a:xfrm>
            <a:off x="1295280" y="2557080"/>
            <a:ext cx="9600120" cy="3317760"/>
          </a:xfrm>
          <a:prstGeom prst="rect">
            <a:avLst/>
          </a:prstGeom>
          <a:noFill/>
          <a:ln>
            <a:noFill/>
          </a:ln>
        </p:spPr>
        <p:style>
          <a:lnRef idx="0"/>
          <a:fillRef idx="0"/>
          <a:effectRef idx="0"/>
          <a:fontRef idx="minor"/>
        </p:style>
        <p:txBody>
          <a:bodyPr lIns="90000" rIns="90000" tIns="45000" bIns="45000">
            <a:normAutofit/>
          </a:bodyPr>
          <a:p>
            <a:pPr marL="285840" indent="-28476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ea typeface="DejaVu Sans"/>
              </a:rPr>
              <a:t>Approaches based on deep neural networks are an excellent basis for solving the task. </a:t>
            </a:r>
            <a:endParaRPr b="0" lang="en-IN" sz="2400" spc="-1" strike="noStrike">
              <a:latin typeface="Arial"/>
            </a:endParaRPr>
          </a:p>
          <a:p>
            <a:pPr marL="285840" indent="-28476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ea typeface="DejaVu Sans"/>
              </a:rPr>
              <a:t>Model is general enough to work in a real application context correctly </a:t>
            </a:r>
            <a:endParaRPr b="0" lang="en-IN" sz="2400" spc="-1" strike="noStrike">
              <a:latin typeface="Arial"/>
            </a:endParaRPr>
          </a:p>
          <a:p>
            <a:pPr marL="285840" indent="-28476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ea typeface="DejaVu Sans"/>
              </a:rPr>
              <a:t>Combining the two datasets, RAVDESS Speech &amp; Ravdess Songs, increased accuracy</a:t>
            </a:r>
            <a:endParaRPr b="0" lang="en-IN" sz="2400" spc="-1" strike="noStrike">
              <a:latin typeface="Arial"/>
            </a:endParaRPr>
          </a:p>
          <a:p>
            <a:pPr marL="285840" indent="-28476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ea typeface="DejaVu Sans"/>
              </a:rPr>
              <a:t>Removed audio collected from video files from RAVDESS dataset as it caused overfitting</a:t>
            </a:r>
            <a:endParaRPr b="0" lang="en-IN" sz="2400" spc="-1" strike="noStrike">
              <a:latin typeface="Arial"/>
            </a:endParaRPr>
          </a:p>
          <a:p>
            <a:pPr marL="285840" indent="-284760">
              <a:lnSpc>
                <a:spcPct val="100000"/>
              </a:lnSpc>
              <a:spcBef>
                <a:spcPts val="479"/>
              </a:spcBef>
              <a:spcAft>
                <a:spcPts val="601"/>
              </a:spcAft>
              <a:buClr>
                <a:srgbClr val="83992a"/>
              </a:buClr>
              <a:buSzPct val="115000"/>
              <a:buFont typeface="Arial"/>
              <a:buChar char="•"/>
            </a:pPr>
            <a:r>
              <a:rPr b="0" lang="en-IN" sz="2400" spc="-1" strike="noStrike" u="sng">
                <a:solidFill>
                  <a:srgbClr val="262626"/>
                </a:solidFill>
                <a:uFillTx/>
                <a:latin typeface="Garamond"/>
                <a:ea typeface="DejaVu Sans"/>
              </a:rPr>
              <a:t>Further Improvement</a:t>
            </a:r>
            <a:r>
              <a:rPr b="0" lang="en-IN" sz="2400" spc="-1" strike="noStrike">
                <a:solidFill>
                  <a:srgbClr val="262626"/>
                </a:solidFill>
                <a:latin typeface="Garamond"/>
                <a:ea typeface="DejaVu Sans"/>
              </a:rPr>
              <a:t>: More data can be collected to increase model accuracy and performance on all emotion classes. Can improve the model further by predicting emotions on real time data. Also can incorporate other learning mechanisms to compute the percentage of emotions for audio with mixed emotion.</a:t>
            </a:r>
            <a:endParaRPr b="0" lang="en-IN" sz="2400" spc="-1" strike="noStrike">
              <a:latin typeface="Arial"/>
            </a:endParaRPr>
          </a:p>
        </p:txBody>
      </p:sp>
      <p:pic>
        <p:nvPicPr>
          <p:cNvPr id="335" name="" descr=""/>
          <p:cNvPicPr/>
          <p:nvPr/>
        </p:nvPicPr>
        <p:blipFill>
          <a:blip r:embed="rId1"/>
          <a:stretch/>
        </p:blipFill>
        <p:spPr>
          <a:xfrm>
            <a:off x="9864000" y="5832000"/>
            <a:ext cx="1655280" cy="3603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597840" y="1482840"/>
            <a:ext cx="5041800" cy="748800"/>
          </a:xfrm>
          <a:prstGeom prst="rect">
            <a:avLst/>
          </a:prstGeom>
          <a:noFill/>
          <a:ln>
            <a:noFill/>
          </a:ln>
        </p:spPr>
        <p:style>
          <a:lnRef idx="0"/>
          <a:fillRef idx="0"/>
          <a:effectRef idx="0"/>
          <a:fontRef idx="minor"/>
        </p:style>
        <p:txBody>
          <a:bodyPr lIns="90000" rIns="90000" tIns="45000" bIns="45000"/>
          <a:p>
            <a:pPr>
              <a:lnSpc>
                <a:spcPct val="100000"/>
              </a:lnSpc>
            </a:pPr>
            <a:r>
              <a:rPr b="1" lang="en-IN" sz="4400" spc="-1" strike="noStrike">
                <a:solidFill>
                  <a:srgbClr val="262626"/>
                </a:solidFill>
                <a:latin typeface="Garamond"/>
              </a:rPr>
              <a:t>Future Scope</a:t>
            </a:r>
            <a:endParaRPr b="0" lang="en-IN" sz="4400" spc="-1" strike="noStrike">
              <a:latin typeface="Arial"/>
            </a:endParaRPr>
          </a:p>
        </p:txBody>
      </p:sp>
      <p:sp>
        <p:nvSpPr>
          <p:cNvPr id="337" name="CustomShape 2"/>
          <p:cNvSpPr/>
          <p:nvPr/>
        </p:nvSpPr>
        <p:spPr>
          <a:xfrm>
            <a:off x="1440000" y="2664000"/>
            <a:ext cx="9359640" cy="3383640"/>
          </a:xfrm>
          <a:prstGeom prst="rect">
            <a:avLst/>
          </a:prstGeom>
          <a:noFill/>
          <a:ln>
            <a:noFill/>
          </a:ln>
        </p:spPr>
        <p:style>
          <a:lnRef idx="0"/>
          <a:fillRef idx="0"/>
          <a:effectRef idx="0"/>
          <a:fontRef idx="minor"/>
        </p:style>
        <p:txBody>
          <a:bodyPr lIns="90000" rIns="90000" tIns="45000" bIns="45000"/>
          <a:p>
            <a:pPr marL="266760" indent="-266400">
              <a:lnSpc>
                <a:spcPts val="1440"/>
              </a:lnSpc>
            </a:pPr>
            <a:r>
              <a:rPr b="0" lang="en-IN" sz="1400" spc="-1" strike="noStrike">
                <a:solidFill>
                  <a:srgbClr val="262626"/>
                </a:solidFill>
                <a:latin typeface="Garamond"/>
              </a:rPr>
              <a:t>1. An accurate implementation of the pace of the speaking can be explored to check if it can resolve some of the deficiencies of the model.</a:t>
            </a:r>
            <a:endParaRPr b="0" lang="en-IN" sz="1400" spc="-1" strike="noStrike">
              <a:latin typeface="Arial"/>
            </a:endParaRPr>
          </a:p>
          <a:p>
            <a:pPr marL="266760" indent="-266400">
              <a:lnSpc>
                <a:spcPts val="1440"/>
              </a:lnSpc>
              <a:spcBef>
                <a:spcPts val="720"/>
              </a:spcBef>
            </a:pPr>
            <a:r>
              <a:rPr b="0" lang="en-IN" sz="1400" spc="-1" strike="noStrike">
                <a:solidFill>
                  <a:srgbClr val="262626"/>
                </a:solidFill>
                <a:latin typeface="Garamond"/>
              </a:rPr>
              <a:t>2. Exploring other acoustic features of sound data to check their applicability in the domain of speech emotion recognition. These features could simply be some proposed extensions of MFCC like RAS-MFCC or they could be other features entirely like LPCC, PLP or Harmonic cepstrum.</a:t>
            </a:r>
            <a:endParaRPr b="0" lang="en-IN" sz="1400" spc="-1" strike="noStrike">
              <a:latin typeface="Arial"/>
            </a:endParaRPr>
          </a:p>
          <a:p>
            <a:pPr marL="266760" indent="-266400">
              <a:lnSpc>
                <a:spcPts val="1440"/>
              </a:lnSpc>
              <a:spcBef>
                <a:spcPts val="720"/>
              </a:spcBef>
            </a:pPr>
            <a:r>
              <a:rPr b="0" lang="en-IN" sz="1400" spc="-1" strike="noStrike">
                <a:solidFill>
                  <a:srgbClr val="262626"/>
                </a:solidFill>
                <a:latin typeface="Garamond"/>
              </a:rPr>
              <a:t>3. Figuring out a way to clear random silence from the audio clip.</a:t>
            </a:r>
            <a:endParaRPr b="0" lang="en-IN" sz="1400" spc="-1" strike="noStrike">
              <a:latin typeface="Arial"/>
            </a:endParaRPr>
          </a:p>
          <a:p>
            <a:pPr marL="266760" indent="-266400">
              <a:lnSpc>
                <a:spcPts val="1440"/>
              </a:lnSpc>
              <a:spcBef>
                <a:spcPts val="720"/>
              </a:spcBef>
            </a:pPr>
            <a:r>
              <a:rPr b="0" lang="en-IN" sz="1400" spc="-1" strike="noStrike">
                <a:solidFill>
                  <a:srgbClr val="262626"/>
                </a:solidFill>
                <a:latin typeface="Garamond"/>
              </a:rPr>
              <a:t>4. An alternate approach that could be explored for this problem is splitting the classifying task into two distinct problems. A separate model could be used to classify gender and then separate models for each gender to classify emotion could be utilized. This could possibly lead to a performance improvement by segregating the task of emotion classification by gender.</a:t>
            </a:r>
            <a:endParaRPr b="0" lang="en-IN" sz="1400" spc="-1" strike="noStrike">
              <a:latin typeface="Arial"/>
            </a:endParaRPr>
          </a:p>
          <a:p>
            <a:pPr marL="266760" indent="-266400">
              <a:lnSpc>
                <a:spcPts val="1440"/>
              </a:lnSpc>
              <a:spcBef>
                <a:spcPts val="720"/>
              </a:spcBef>
            </a:pPr>
            <a:r>
              <a:rPr b="0" lang="en-IN" sz="1400" spc="-1" strike="noStrike">
                <a:solidFill>
                  <a:srgbClr val="262626"/>
                </a:solidFill>
                <a:latin typeface="Garamond"/>
              </a:rPr>
              <a:t>6. Adding more data volume either by other augmentation techniques like time-shifting or speeding up/slowing down the audio or simply finding more annotated audio clips.</a:t>
            </a:r>
            <a:endParaRPr b="0" lang="en-IN" sz="14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4046040" y="1512000"/>
            <a:ext cx="4449600" cy="791640"/>
          </a:xfrm>
          <a:prstGeom prst="rect">
            <a:avLst/>
          </a:prstGeom>
          <a:noFill/>
          <a:ln>
            <a:noFill/>
          </a:ln>
        </p:spPr>
        <p:style>
          <a:lnRef idx="0"/>
          <a:fillRef idx="0"/>
          <a:effectRef idx="0"/>
          <a:fontRef idx="minor"/>
        </p:style>
        <p:txBody>
          <a:bodyPr lIns="90000" rIns="90000" tIns="45000" bIns="45000"/>
          <a:p>
            <a:pPr>
              <a:lnSpc>
                <a:spcPct val="100000"/>
              </a:lnSpc>
            </a:pPr>
            <a:r>
              <a:rPr b="1" lang="en-IN" sz="4400" spc="-1" strike="noStrike">
                <a:solidFill>
                  <a:srgbClr val="262626"/>
                </a:solidFill>
                <a:latin typeface="Garamond"/>
              </a:rPr>
              <a:t>Applications</a:t>
            </a:r>
            <a:endParaRPr b="0" lang="en-IN" sz="4400" spc="-1" strike="noStrike">
              <a:latin typeface="Arial"/>
            </a:endParaRPr>
          </a:p>
        </p:txBody>
      </p:sp>
      <p:sp>
        <p:nvSpPr>
          <p:cNvPr id="339" name="CustomShape 2"/>
          <p:cNvSpPr/>
          <p:nvPr/>
        </p:nvSpPr>
        <p:spPr>
          <a:xfrm>
            <a:off x="1409760" y="2664000"/>
            <a:ext cx="9389880" cy="3383640"/>
          </a:xfrm>
          <a:prstGeom prst="rect">
            <a:avLst/>
          </a:prstGeom>
          <a:noFill/>
          <a:ln>
            <a:noFill/>
          </a:ln>
        </p:spPr>
        <p:style>
          <a:lnRef idx="0"/>
          <a:fillRef idx="0"/>
          <a:effectRef idx="0"/>
          <a:fontRef idx="minor"/>
        </p:style>
        <p:txBody>
          <a:bodyPr lIns="90000" rIns="90000" tIns="45000" bIns="45000"/>
          <a:p>
            <a:pPr>
              <a:lnSpc>
                <a:spcPct val="100000"/>
              </a:lnSpc>
            </a:pPr>
            <a:r>
              <a:rPr b="0" lang="en-IN" sz="1400" spc="-1" strike="noStrike">
                <a:solidFill>
                  <a:srgbClr val="262626"/>
                </a:solidFill>
                <a:latin typeface="Garamond"/>
                <a:ea typeface="Times New Roman"/>
              </a:rPr>
              <a:t>1. Virtual assistants Alexa, Siri, and Google Home, are largely products built atop models that can extract information from audio signals.</a:t>
            </a:r>
            <a:endParaRPr b="0" lang="en-IN" sz="1400" spc="-1" strike="noStrike">
              <a:latin typeface="Arial"/>
            </a:endParaRPr>
          </a:p>
          <a:p>
            <a:pPr>
              <a:lnSpc>
                <a:spcPct val="100000"/>
              </a:lnSpc>
            </a:pPr>
            <a:endParaRPr b="0" lang="en-IN" sz="1400" spc="-1" strike="noStrike">
              <a:latin typeface="Arial"/>
            </a:endParaRPr>
          </a:p>
          <a:p>
            <a:pPr>
              <a:lnSpc>
                <a:spcPct val="100000"/>
              </a:lnSpc>
            </a:pPr>
            <a:r>
              <a:rPr b="0" lang="en-IN" sz="1400" spc="-1" strike="noStrike">
                <a:solidFill>
                  <a:srgbClr val="262626"/>
                </a:solidFill>
                <a:latin typeface="Garamond"/>
                <a:ea typeface="Times New Roman"/>
              </a:rPr>
              <a:t>2. Applications include customer satisfaction analysis from customer support calls, media content analysis and retrieval, medical diagnostic aids and patient monitoring, assistive technologies for people with hearing impairments, and audio analysis for public safety.</a:t>
            </a:r>
            <a:endParaRPr b="0" lang="en-IN" sz="1400" spc="-1" strike="noStrike">
              <a:latin typeface="Arial"/>
            </a:endParaRPr>
          </a:p>
          <a:p>
            <a:pPr>
              <a:lnSpc>
                <a:spcPct val="100000"/>
              </a:lnSpc>
            </a:pPr>
            <a:r>
              <a:rPr b="0" lang="en-IN" sz="1400" spc="-1" strike="noStrike">
                <a:solidFill>
                  <a:srgbClr val="262626"/>
                </a:solidFill>
                <a:latin typeface="Garamond"/>
                <a:ea typeface="Times New Roman"/>
              </a:rPr>
              <a:t> </a:t>
            </a:r>
            <a:br/>
            <a:r>
              <a:rPr b="0" lang="en-IN" sz="1400" spc="-1" strike="noStrike">
                <a:solidFill>
                  <a:srgbClr val="262626"/>
                </a:solidFill>
                <a:latin typeface="Garamond"/>
                <a:ea typeface="Times New Roman"/>
              </a:rPr>
              <a:t>3. Indexing music collections according to their audio features.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0" lang="en-IN" sz="1400" spc="-1" strike="noStrike">
                <a:solidFill>
                  <a:srgbClr val="262626"/>
                </a:solidFill>
                <a:latin typeface="Garamond"/>
                <a:ea typeface="Times New Roman"/>
              </a:rPr>
              <a:t>4. Recommending music for radio channels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0" lang="en-IN" sz="1400" spc="-1" strike="noStrike">
                <a:solidFill>
                  <a:srgbClr val="262626"/>
                </a:solidFill>
                <a:latin typeface="Garamond"/>
                <a:ea typeface="Times New Roman"/>
              </a:rPr>
              <a:t>5. Similarity search for audio files (aka Shazam) </a:t>
            </a:r>
            <a:endParaRPr b="0" lang="en-IN" sz="1400" spc="-1" strike="noStrike">
              <a:latin typeface="Arial"/>
            </a:endParaRPr>
          </a:p>
          <a:p>
            <a:pPr>
              <a:lnSpc>
                <a:spcPct val="100000"/>
              </a:lnSpc>
            </a:pPr>
            <a:endParaRPr b="0" lang="en-IN" sz="1400" spc="-1" strike="noStrike">
              <a:latin typeface="Arial"/>
            </a:endParaRPr>
          </a:p>
          <a:p>
            <a:pPr>
              <a:lnSpc>
                <a:spcPct val="100000"/>
              </a:lnSpc>
            </a:pPr>
            <a:r>
              <a:rPr b="0" lang="en-IN" sz="1400" spc="-1" strike="noStrike">
                <a:solidFill>
                  <a:srgbClr val="262626"/>
                </a:solidFill>
                <a:latin typeface="Garamond"/>
                <a:ea typeface="Times New Roman"/>
              </a:rPr>
              <a:t>6. Speech processing and synthesis — generating artificial voice for conversational agents</a:t>
            </a:r>
            <a:endParaRPr b="0" lang="en-IN" sz="14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1295280" y="2777040"/>
            <a:ext cx="9600120" cy="130284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4400" spc="-1" strike="noStrike">
                <a:solidFill>
                  <a:srgbClr val="262626"/>
                </a:solidFill>
                <a:latin typeface="Garamond"/>
                <a:ea typeface="DejaVu Sans"/>
              </a:rPr>
              <a:t>Thank You</a:t>
            </a:r>
            <a:endParaRPr b="0" lang="en-IN" sz="4400" spc="-1" strike="noStrike">
              <a:latin typeface="Arial"/>
            </a:endParaRPr>
          </a:p>
        </p:txBody>
      </p:sp>
      <p:pic>
        <p:nvPicPr>
          <p:cNvPr id="341" name="" descr=""/>
          <p:cNvPicPr/>
          <p:nvPr/>
        </p:nvPicPr>
        <p:blipFill>
          <a:blip r:embed="rId1"/>
          <a:stretch/>
        </p:blipFill>
        <p:spPr>
          <a:xfrm>
            <a:off x="9936000" y="5902920"/>
            <a:ext cx="1655280" cy="36036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295280" y="982080"/>
            <a:ext cx="9600120" cy="130284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4400" spc="-1" strike="noStrike">
                <a:solidFill>
                  <a:srgbClr val="262626"/>
                </a:solidFill>
                <a:latin typeface="Garamond"/>
                <a:ea typeface="DejaVu Sans"/>
              </a:rPr>
              <a:t>Introduction</a:t>
            </a:r>
            <a:endParaRPr b="0" lang="en-IN" sz="4400" spc="-1" strike="noStrike">
              <a:latin typeface="Arial"/>
            </a:endParaRPr>
          </a:p>
        </p:txBody>
      </p:sp>
      <p:sp>
        <p:nvSpPr>
          <p:cNvPr id="231" name="CustomShape 2"/>
          <p:cNvSpPr/>
          <p:nvPr/>
        </p:nvSpPr>
        <p:spPr>
          <a:xfrm>
            <a:off x="1295280" y="2557080"/>
            <a:ext cx="9600120" cy="3317760"/>
          </a:xfrm>
          <a:prstGeom prst="rect">
            <a:avLst/>
          </a:prstGeom>
          <a:noFill/>
          <a:ln>
            <a:noFill/>
          </a:ln>
        </p:spPr>
        <p:style>
          <a:lnRef idx="0"/>
          <a:fillRef idx="0"/>
          <a:effectRef idx="0"/>
          <a:fontRef idx="minor"/>
        </p:style>
        <p:txBody>
          <a:bodyPr lIns="90000" rIns="90000" tIns="45000" bIns="45000"/>
          <a:p>
            <a:pPr>
              <a:lnSpc>
                <a:spcPct val="100000"/>
              </a:lnSpc>
              <a:spcBef>
                <a:spcPts val="479"/>
              </a:spcBef>
              <a:spcAft>
                <a:spcPts val="601"/>
              </a:spcAft>
            </a:pPr>
            <a:r>
              <a:rPr b="0" lang="en-IN" sz="2400" spc="-1" strike="noStrike">
                <a:solidFill>
                  <a:srgbClr val="262626"/>
                </a:solidFill>
                <a:latin typeface="Garamond"/>
                <a:ea typeface="DejaVu Sans"/>
              </a:rPr>
              <a:t>Emotions are important part of understanding human interactions. Research is going into finding methods that can at the very least mimic human ability to recognise emotions displayed in the form of facial expressions, changes in tone while speaking, etc. Speech Emotion Recognition (SER) is one of such fields. Using deep learning and machine learning algorithms, we aim to design an automatic emotion recognition system.</a:t>
            </a:r>
            <a:endParaRPr b="0" lang="en-IN" sz="2400" spc="-1" strike="noStrike">
              <a:latin typeface="Arial"/>
            </a:endParaRPr>
          </a:p>
        </p:txBody>
      </p:sp>
      <p:pic>
        <p:nvPicPr>
          <p:cNvPr id="232" name="" descr=""/>
          <p:cNvPicPr/>
          <p:nvPr/>
        </p:nvPicPr>
        <p:blipFill>
          <a:blip r:embed="rId1"/>
          <a:stretch/>
        </p:blipFill>
        <p:spPr>
          <a:xfrm>
            <a:off x="9864000" y="5830920"/>
            <a:ext cx="1655280" cy="3603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1295280" y="1076760"/>
            <a:ext cx="9600120" cy="130284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4400" spc="-1" strike="noStrike">
                <a:solidFill>
                  <a:srgbClr val="262626"/>
                </a:solidFill>
                <a:latin typeface="Garamond"/>
                <a:ea typeface="DejaVu Sans"/>
              </a:rPr>
              <a:t>Dataset Used</a:t>
            </a:r>
            <a:endParaRPr b="0" lang="en-IN" sz="4400" spc="-1" strike="noStrike">
              <a:latin typeface="Arial"/>
            </a:endParaRPr>
          </a:p>
        </p:txBody>
      </p:sp>
      <p:sp>
        <p:nvSpPr>
          <p:cNvPr id="234" name="CustomShape 2"/>
          <p:cNvSpPr/>
          <p:nvPr/>
        </p:nvSpPr>
        <p:spPr>
          <a:xfrm>
            <a:off x="903240" y="2670840"/>
            <a:ext cx="3300480" cy="277812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360"/>
              </a:spcBef>
              <a:spcAft>
                <a:spcPts val="601"/>
              </a:spcAft>
            </a:pPr>
            <a:r>
              <a:rPr b="0" lang="en-IN" sz="1800" spc="-1" strike="noStrike">
                <a:solidFill>
                  <a:srgbClr val="262626"/>
                </a:solidFill>
                <a:latin typeface="Garamond"/>
                <a:ea typeface="DejaVu Sans"/>
              </a:rPr>
              <a:t>The dataset is built using 2452 samples from:</a:t>
            </a:r>
            <a:endParaRPr b="0" lang="en-IN" sz="1800" spc="-1" strike="noStrike">
              <a:latin typeface="Arial"/>
            </a:endParaRPr>
          </a:p>
          <a:p>
            <a:pPr marL="457200" indent="-456120">
              <a:lnSpc>
                <a:spcPct val="100000"/>
              </a:lnSpc>
              <a:spcBef>
                <a:spcPts val="360"/>
              </a:spcBef>
              <a:spcAft>
                <a:spcPts val="601"/>
              </a:spcAft>
              <a:buClr>
                <a:srgbClr val="83992a"/>
              </a:buClr>
              <a:buSzPct val="115000"/>
              <a:buFont typeface="Garamond"/>
              <a:buAutoNum type="arabicPeriod"/>
            </a:pPr>
            <a:r>
              <a:rPr b="0" lang="en-IN" sz="1800" spc="-1" strike="noStrike">
                <a:solidFill>
                  <a:srgbClr val="262626"/>
                </a:solidFill>
                <a:latin typeface="Garamond"/>
                <a:ea typeface="DejaVu Sans"/>
              </a:rPr>
              <a:t>Ryerson Audio-Visual Database of Emotional Speech and Song (RAVDESS) dataset .</a:t>
            </a:r>
            <a:endParaRPr b="0" lang="en-IN" sz="1800" spc="-1" strike="noStrike">
              <a:latin typeface="Arial"/>
            </a:endParaRPr>
          </a:p>
          <a:p>
            <a:pPr>
              <a:lnSpc>
                <a:spcPct val="100000"/>
              </a:lnSpc>
              <a:spcBef>
                <a:spcPts val="479"/>
              </a:spcBef>
              <a:spcAft>
                <a:spcPts val="601"/>
              </a:spcAft>
            </a:pPr>
            <a:endParaRPr b="0" lang="en-IN" sz="1800" spc="-1" strike="noStrike">
              <a:latin typeface="Arial"/>
            </a:endParaRPr>
          </a:p>
          <a:p>
            <a:pPr>
              <a:lnSpc>
                <a:spcPct val="100000"/>
              </a:lnSpc>
              <a:spcBef>
                <a:spcPts val="479"/>
              </a:spcBef>
              <a:spcAft>
                <a:spcPts val="601"/>
              </a:spcAft>
            </a:pPr>
            <a:endParaRPr b="0" lang="en-IN" sz="1800" spc="-1" strike="noStrike">
              <a:latin typeface="Arial"/>
            </a:endParaRPr>
          </a:p>
        </p:txBody>
      </p:sp>
      <p:grpSp>
        <p:nvGrpSpPr>
          <p:cNvPr id="235" name="Group 3"/>
          <p:cNvGrpSpPr/>
          <p:nvPr/>
        </p:nvGrpSpPr>
        <p:grpSpPr>
          <a:xfrm>
            <a:off x="6188760" y="2457360"/>
            <a:ext cx="3415680" cy="3739320"/>
            <a:chOff x="6188760" y="2457360"/>
            <a:chExt cx="3415680" cy="3739320"/>
          </a:xfrm>
        </p:grpSpPr>
        <p:sp>
          <p:nvSpPr>
            <p:cNvPr id="236" name="CustomShape 4"/>
            <p:cNvSpPr/>
            <p:nvPr/>
          </p:nvSpPr>
          <p:spPr>
            <a:xfrm>
              <a:off x="6188760" y="2457360"/>
              <a:ext cx="3415680" cy="789840"/>
            </a:xfrm>
            <a:prstGeom prst="roundRect">
              <a:avLst>
                <a:gd name="adj" fmla="val 10000"/>
              </a:avLst>
            </a:prstGeom>
            <a:solidFill>
              <a:schemeClr val="accent2">
                <a:hueOff val="0"/>
                <a:satOff val="0"/>
                <a:lumOff val="0"/>
                <a:alphaOff val="0"/>
              </a:schemeClr>
            </a:solidFill>
            <a:ln>
              <a:noFill/>
            </a:ln>
          </p:spPr>
          <p:style>
            <a:lnRef idx="0"/>
            <a:fillRef idx="0"/>
            <a:effectRef idx="0"/>
            <a:fontRef idx="minor"/>
          </p:style>
        </p:sp>
        <p:sp>
          <p:nvSpPr>
            <p:cNvPr id="237" name="CustomShape 5"/>
            <p:cNvSpPr/>
            <p:nvPr/>
          </p:nvSpPr>
          <p:spPr>
            <a:xfrm>
              <a:off x="6415200" y="2635200"/>
              <a:ext cx="410760" cy="433440"/>
            </a:xfrm>
            <a:prstGeom prst="rect">
              <a:avLst/>
            </a:prstGeom>
            <a:blipFill rotWithShape="0">
              <a:blip r:embed="rId1"/>
              <a:stretch>
                <a:fillRect/>
              </a:stretch>
            </a:blipFill>
            <a:ln w="15840">
              <a:noFill/>
            </a:ln>
          </p:spPr>
          <p:style>
            <a:lnRef idx="2"/>
            <a:fillRef idx="0"/>
            <a:effectRef idx="0"/>
            <a:fontRef idx="minor"/>
          </p:style>
        </p:sp>
        <p:sp>
          <p:nvSpPr>
            <p:cNvPr id="238" name="CustomShape 6"/>
            <p:cNvSpPr/>
            <p:nvPr/>
          </p:nvSpPr>
          <p:spPr>
            <a:xfrm>
              <a:off x="7053120" y="2457360"/>
              <a:ext cx="2359440" cy="790560"/>
            </a:xfrm>
            <a:prstGeom prst="rect">
              <a:avLst/>
            </a:prstGeom>
            <a:noFill/>
            <a:ln>
              <a:noFill/>
            </a:ln>
          </p:spPr>
          <p:style>
            <a:lnRef idx="0"/>
            <a:fillRef idx="0"/>
            <a:effectRef idx="0"/>
            <a:fontRef idx="minor"/>
          </p:style>
          <p:txBody>
            <a:bodyPr lIns="74160" rIns="74160" tIns="74160" bIns="74160" anchor="ctr"/>
            <a:p>
              <a:pPr>
                <a:lnSpc>
                  <a:spcPct val="100000"/>
                </a:lnSpc>
                <a:spcAft>
                  <a:spcPts val="490"/>
                </a:spcAft>
              </a:pPr>
              <a:r>
                <a:rPr b="0" lang="en-IN" sz="1400" spc="-1" strike="noStrike">
                  <a:solidFill>
                    <a:srgbClr val="000000"/>
                  </a:solidFill>
                  <a:latin typeface="Arial"/>
                  <a:ea typeface="DejaVu Sans"/>
                </a:rPr>
                <a:t>1440 </a:t>
              </a:r>
              <a:r>
                <a:rPr b="1" lang="en-IN" sz="1400" spc="-1" strike="noStrike">
                  <a:solidFill>
                    <a:srgbClr val="000000"/>
                  </a:solidFill>
                  <a:latin typeface="Arial"/>
                  <a:ea typeface="DejaVu Sans"/>
                </a:rPr>
                <a:t>speech</a:t>
              </a:r>
              <a:r>
                <a:rPr b="0" lang="en-IN" sz="1400" spc="-1" strike="noStrike">
                  <a:solidFill>
                    <a:srgbClr val="000000"/>
                  </a:solidFill>
                  <a:latin typeface="Arial"/>
                  <a:ea typeface="DejaVu Sans"/>
                </a:rPr>
                <a:t> files </a:t>
              </a:r>
              <a:endParaRPr b="0" lang="en-IN" sz="1400" spc="-1" strike="noStrike">
                <a:latin typeface="Arial"/>
              </a:endParaRPr>
            </a:p>
          </p:txBody>
        </p:sp>
        <p:sp>
          <p:nvSpPr>
            <p:cNvPr id="239" name="CustomShape 7"/>
            <p:cNvSpPr/>
            <p:nvPr/>
          </p:nvSpPr>
          <p:spPr>
            <a:xfrm>
              <a:off x="6188760" y="3440520"/>
              <a:ext cx="3415680" cy="789120"/>
            </a:xfrm>
            <a:prstGeom prst="roundRect">
              <a:avLst>
                <a:gd name="adj" fmla="val 10000"/>
              </a:avLst>
            </a:prstGeom>
            <a:solidFill>
              <a:schemeClr val="accent3">
                <a:hueOff val="0"/>
                <a:satOff val="0"/>
                <a:lumOff val="0"/>
                <a:alphaOff val="0"/>
              </a:schemeClr>
            </a:solidFill>
            <a:ln>
              <a:noFill/>
            </a:ln>
          </p:spPr>
          <p:style>
            <a:lnRef idx="0"/>
            <a:fillRef idx="0"/>
            <a:effectRef idx="0"/>
            <a:fontRef idx="minor"/>
          </p:style>
        </p:sp>
        <p:sp>
          <p:nvSpPr>
            <p:cNvPr id="240" name="CustomShape 8"/>
            <p:cNvSpPr/>
            <p:nvPr/>
          </p:nvSpPr>
          <p:spPr>
            <a:xfrm>
              <a:off x="6415200" y="3618000"/>
              <a:ext cx="410760" cy="434160"/>
            </a:xfrm>
            <a:prstGeom prst="rect">
              <a:avLst/>
            </a:prstGeom>
            <a:blipFill rotWithShape="0">
              <a:blip r:embed="rId2"/>
              <a:stretch>
                <a:fillRect/>
              </a:stretch>
            </a:blipFill>
            <a:ln w="15840">
              <a:noFill/>
            </a:ln>
          </p:spPr>
          <p:style>
            <a:lnRef idx="2"/>
            <a:fillRef idx="0"/>
            <a:effectRef idx="0"/>
            <a:fontRef idx="minor"/>
          </p:style>
        </p:sp>
        <p:sp>
          <p:nvSpPr>
            <p:cNvPr id="241" name="CustomShape 9"/>
            <p:cNvSpPr/>
            <p:nvPr/>
          </p:nvSpPr>
          <p:spPr>
            <a:xfrm>
              <a:off x="7053120" y="3440520"/>
              <a:ext cx="2359440" cy="790560"/>
            </a:xfrm>
            <a:prstGeom prst="rect">
              <a:avLst/>
            </a:prstGeom>
            <a:noFill/>
            <a:ln>
              <a:noFill/>
            </a:ln>
          </p:spPr>
          <p:style>
            <a:lnRef idx="0"/>
            <a:fillRef idx="0"/>
            <a:effectRef idx="0"/>
            <a:fontRef idx="minor"/>
          </p:style>
          <p:txBody>
            <a:bodyPr lIns="74160" rIns="74160" tIns="74160" bIns="74160" anchor="ctr"/>
            <a:p>
              <a:pPr>
                <a:lnSpc>
                  <a:spcPct val="100000"/>
                </a:lnSpc>
                <a:spcAft>
                  <a:spcPts val="490"/>
                </a:spcAft>
              </a:pPr>
              <a:r>
                <a:rPr b="0" lang="en-IN" sz="1400" spc="-1" strike="noStrike">
                  <a:solidFill>
                    <a:srgbClr val="000000"/>
                  </a:solidFill>
                  <a:latin typeface="Arial"/>
                  <a:ea typeface="DejaVu Sans"/>
                </a:rPr>
                <a:t>1012 </a:t>
              </a:r>
              <a:r>
                <a:rPr b="1" lang="en-IN" sz="1400" spc="-1" strike="noStrike">
                  <a:solidFill>
                    <a:srgbClr val="000000"/>
                  </a:solidFill>
                  <a:latin typeface="Arial"/>
                  <a:ea typeface="DejaVu Sans"/>
                </a:rPr>
                <a:t>song</a:t>
              </a:r>
              <a:r>
                <a:rPr b="0" lang="en-IN" sz="1400" spc="-1" strike="noStrike">
                  <a:solidFill>
                    <a:srgbClr val="000000"/>
                  </a:solidFill>
                  <a:latin typeface="Arial"/>
                  <a:ea typeface="DejaVu Sans"/>
                </a:rPr>
                <a:t> files</a:t>
              </a:r>
              <a:endParaRPr b="0" lang="en-IN" sz="1400" spc="-1" strike="noStrike">
                <a:latin typeface="Arial"/>
              </a:endParaRPr>
            </a:p>
          </p:txBody>
        </p:sp>
        <p:sp>
          <p:nvSpPr>
            <p:cNvPr id="242" name="CustomShape 10"/>
            <p:cNvSpPr/>
            <p:nvPr/>
          </p:nvSpPr>
          <p:spPr>
            <a:xfrm>
              <a:off x="6188760" y="4422960"/>
              <a:ext cx="3415680" cy="789840"/>
            </a:xfrm>
            <a:prstGeom prst="roundRect">
              <a:avLst>
                <a:gd name="adj" fmla="val 10000"/>
              </a:avLst>
            </a:prstGeom>
            <a:solidFill>
              <a:schemeClr val="accent4">
                <a:hueOff val="0"/>
                <a:satOff val="0"/>
                <a:lumOff val="0"/>
                <a:alphaOff val="0"/>
              </a:schemeClr>
            </a:solidFill>
            <a:ln>
              <a:noFill/>
            </a:ln>
          </p:spPr>
          <p:style>
            <a:lnRef idx="0"/>
            <a:fillRef idx="0"/>
            <a:effectRef idx="0"/>
            <a:fontRef idx="minor"/>
          </p:style>
        </p:sp>
        <p:sp>
          <p:nvSpPr>
            <p:cNvPr id="243" name="CustomShape 11"/>
            <p:cNvSpPr/>
            <p:nvPr/>
          </p:nvSpPr>
          <p:spPr>
            <a:xfrm>
              <a:off x="6415200" y="4601160"/>
              <a:ext cx="410760" cy="434160"/>
            </a:xfrm>
            <a:prstGeom prst="rect">
              <a:avLst/>
            </a:prstGeom>
            <a:blipFill rotWithShape="0">
              <a:blip r:embed="rId3"/>
              <a:stretch>
                <a:fillRect/>
              </a:stretch>
            </a:blipFill>
            <a:ln w="15840">
              <a:noFill/>
            </a:ln>
          </p:spPr>
          <p:style>
            <a:lnRef idx="2"/>
            <a:fillRef idx="0"/>
            <a:effectRef idx="0"/>
            <a:fontRef idx="minor"/>
          </p:style>
        </p:sp>
        <p:sp>
          <p:nvSpPr>
            <p:cNvPr id="244" name="CustomShape 12"/>
            <p:cNvSpPr/>
            <p:nvPr/>
          </p:nvSpPr>
          <p:spPr>
            <a:xfrm>
              <a:off x="7053120" y="4422960"/>
              <a:ext cx="2359440" cy="790560"/>
            </a:xfrm>
            <a:prstGeom prst="rect">
              <a:avLst/>
            </a:prstGeom>
            <a:noFill/>
            <a:ln>
              <a:noFill/>
            </a:ln>
          </p:spPr>
          <p:style>
            <a:lnRef idx="0"/>
            <a:fillRef idx="0"/>
            <a:effectRef idx="0"/>
            <a:fontRef idx="minor"/>
          </p:style>
          <p:txBody>
            <a:bodyPr lIns="74160" rIns="74160" tIns="74160" bIns="74160" anchor="ctr"/>
            <a:p>
              <a:pPr>
                <a:lnSpc>
                  <a:spcPct val="100000"/>
                </a:lnSpc>
                <a:spcAft>
                  <a:spcPts val="490"/>
                </a:spcAft>
              </a:pPr>
              <a:r>
                <a:rPr b="0" lang="en-IN" sz="1400" spc="-1" strike="noStrike">
                  <a:solidFill>
                    <a:srgbClr val="000000"/>
                  </a:solidFill>
                  <a:latin typeface="Arial"/>
                  <a:ea typeface="DejaVu Sans"/>
                </a:rPr>
                <a:t>recordings of 24 professional actors (Male &amp; Female)</a:t>
              </a:r>
              <a:endParaRPr b="0" lang="en-IN" sz="1400" spc="-1" strike="noStrike">
                <a:latin typeface="Arial"/>
              </a:endParaRPr>
            </a:p>
          </p:txBody>
        </p:sp>
        <p:sp>
          <p:nvSpPr>
            <p:cNvPr id="245" name="CustomShape 13"/>
            <p:cNvSpPr/>
            <p:nvPr/>
          </p:nvSpPr>
          <p:spPr>
            <a:xfrm>
              <a:off x="6188760" y="5406120"/>
              <a:ext cx="3415680" cy="789840"/>
            </a:xfrm>
            <a:prstGeom prst="roundRect">
              <a:avLst>
                <a:gd name="adj" fmla="val 10000"/>
              </a:avLst>
            </a:prstGeom>
            <a:solidFill>
              <a:schemeClr val="accent5">
                <a:hueOff val="0"/>
                <a:satOff val="0"/>
                <a:lumOff val="0"/>
                <a:alphaOff val="0"/>
              </a:schemeClr>
            </a:solidFill>
            <a:ln>
              <a:noFill/>
            </a:ln>
          </p:spPr>
          <p:style>
            <a:lnRef idx="0"/>
            <a:fillRef idx="0"/>
            <a:effectRef idx="0"/>
            <a:fontRef idx="minor"/>
          </p:style>
        </p:sp>
        <p:sp>
          <p:nvSpPr>
            <p:cNvPr id="246" name="CustomShape 14"/>
            <p:cNvSpPr/>
            <p:nvPr/>
          </p:nvSpPr>
          <p:spPr>
            <a:xfrm>
              <a:off x="6415200" y="5584320"/>
              <a:ext cx="410760" cy="433440"/>
            </a:xfrm>
            <a:prstGeom prst="rect">
              <a:avLst/>
            </a:prstGeom>
            <a:blipFill rotWithShape="0">
              <a:blip r:embed="rId4"/>
              <a:stretch>
                <a:fillRect/>
              </a:stretch>
            </a:blipFill>
            <a:ln w="15840">
              <a:noFill/>
            </a:ln>
          </p:spPr>
          <p:style>
            <a:lnRef idx="2"/>
            <a:fillRef idx="0"/>
            <a:effectRef idx="0"/>
            <a:fontRef idx="minor"/>
          </p:style>
        </p:sp>
        <p:sp>
          <p:nvSpPr>
            <p:cNvPr id="247" name="CustomShape 15"/>
            <p:cNvSpPr/>
            <p:nvPr/>
          </p:nvSpPr>
          <p:spPr>
            <a:xfrm>
              <a:off x="7053480" y="5406120"/>
              <a:ext cx="2359440" cy="790560"/>
            </a:xfrm>
            <a:prstGeom prst="rect">
              <a:avLst/>
            </a:prstGeom>
            <a:noFill/>
            <a:ln>
              <a:noFill/>
            </a:ln>
          </p:spPr>
          <p:style>
            <a:lnRef idx="0"/>
            <a:fillRef idx="0"/>
            <a:effectRef idx="0"/>
            <a:fontRef idx="minor"/>
          </p:style>
          <p:txBody>
            <a:bodyPr lIns="74160" rIns="74160" tIns="74160" bIns="74160" anchor="ctr"/>
            <a:p>
              <a:pPr>
                <a:lnSpc>
                  <a:spcPct val="100000"/>
                </a:lnSpc>
                <a:spcAft>
                  <a:spcPts val="490"/>
                </a:spcAft>
              </a:pPr>
              <a:r>
                <a:rPr b="0" lang="en-IN" sz="1400" spc="-1" strike="noStrike">
                  <a:solidFill>
                    <a:srgbClr val="000000"/>
                  </a:solidFill>
                  <a:latin typeface="Arial"/>
                  <a:ea typeface="DejaVu Sans"/>
                </a:rPr>
                <a:t>Emotions including neutral, calm, happy, sad, angry, fearful, surprise, and disgust.</a:t>
              </a:r>
              <a:endParaRPr b="0" lang="en-IN" sz="1400" spc="-1" strike="noStrike">
                <a:latin typeface="Arial"/>
              </a:endParaRPr>
            </a:p>
          </p:txBody>
        </p:sp>
      </p:grpSp>
      <p:grpSp>
        <p:nvGrpSpPr>
          <p:cNvPr id="248" name="Group 16"/>
          <p:cNvGrpSpPr/>
          <p:nvPr/>
        </p:nvGrpSpPr>
        <p:grpSpPr>
          <a:xfrm>
            <a:off x="0" y="0"/>
            <a:ext cx="36000" cy="36000"/>
            <a:chOff x="0" y="0"/>
            <a:chExt cx="36000" cy="36000"/>
          </a:xfrm>
        </p:grpSpPr>
      </p:grpSp>
      <p:sp>
        <p:nvSpPr>
          <p:cNvPr id="249" name="CustomShape 17"/>
          <p:cNvSpPr/>
          <p:nvPr/>
        </p:nvSpPr>
        <p:spPr>
          <a:xfrm>
            <a:off x="9070560" y="5801040"/>
            <a:ext cx="724320" cy="637560"/>
          </a:xfrm>
          <a:prstGeom prst="rect">
            <a:avLst/>
          </a:prstGeom>
          <a:noFill/>
          <a:ln>
            <a:noFill/>
          </a:ln>
        </p:spPr>
        <p:style>
          <a:lnRef idx="0"/>
          <a:fillRef idx="0"/>
          <a:effectRef idx="0"/>
          <a:fontRef idx="minor"/>
        </p:style>
      </p:sp>
      <p:pic>
        <p:nvPicPr>
          <p:cNvPr id="250" name="" descr=""/>
          <p:cNvPicPr/>
          <p:nvPr/>
        </p:nvPicPr>
        <p:blipFill>
          <a:blip r:embed="rId5"/>
          <a:stretch/>
        </p:blipFill>
        <p:spPr>
          <a:xfrm>
            <a:off x="9864000" y="5836680"/>
            <a:ext cx="1655280" cy="3603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888000" y="1555200"/>
            <a:ext cx="5014440" cy="748440"/>
          </a:xfrm>
          <a:prstGeom prst="rect">
            <a:avLst/>
          </a:prstGeom>
          <a:noFill/>
          <a:ln>
            <a:noFill/>
          </a:ln>
        </p:spPr>
        <p:style>
          <a:lnRef idx="0"/>
          <a:fillRef idx="0"/>
          <a:effectRef idx="0"/>
          <a:fontRef idx="minor"/>
        </p:style>
        <p:txBody>
          <a:bodyPr lIns="90000" rIns="90000" tIns="45000" bIns="45000"/>
          <a:p>
            <a:pPr>
              <a:lnSpc>
                <a:spcPct val="100000"/>
              </a:lnSpc>
            </a:pPr>
            <a:r>
              <a:rPr b="1" lang="en-IN" sz="4400" spc="-1" strike="noStrike">
                <a:solidFill>
                  <a:srgbClr val="262626"/>
                </a:solidFill>
                <a:latin typeface="Garamond"/>
              </a:rPr>
              <a:t>Libraries Used </a:t>
            </a:r>
            <a:r>
              <a:rPr b="0" lang="en-IN" sz="1800" spc="-1" strike="noStrike">
                <a:solidFill>
                  <a:srgbClr val="262626"/>
                </a:solidFill>
                <a:latin typeface="Arial"/>
              </a:rPr>
              <a:t> </a:t>
            </a:r>
            <a:endParaRPr b="0" lang="en-IN" sz="1800" spc="-1" strike="noStrike">
              <a:latin typeface="Arial"/>
            </a:endParaRPr>
          </a:p>
        </p:txBody>
      </p:sp>
      <p:sp>
        <p:nvSpPr>
          <p:cNvPr id="252" name="CustomShape 2"/>
          <p:cNvSpPr/>
          <p:nvPr/>
        </p:nvSpPr>
        <p:spPr>
          <a:xfrm>
            <a:off x="1297080" y="2764800"/>
            <a:ext cx="9574560" cy="299484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262626"/>
                </a:solidFill>
                <a:latin typeface="Garamond"/>
              </a:rPr>
              <a:t>Librosa :</a:t>
            </a:r>
            <a:r>
              <a:rPr b="0" lang="en-IN" sz="1800" spc="-1" strike="noStrike">
                <a:solidFill>
                  <a:srgbClr val="262626"/>
                </a:solidFill>
                <a:latin typeface="Garamond"/>
              </a:rPr>
              <a:t> It</a:t>
            </a:r>
            <a:r>
              <a:rPr b="0" lang="en-IN" sz="1800" spc="-1" strike="noStrike">
                <a:solidFill>
                  <a:srgbClr val="262626"/>
                </a:solidFill>
                <a:latin typeface="Garamond"/>
                <a:ea typeface="Noto Sans CJK SC"/>
              </a:rPr>
              <a:t> is a python package for music and audio analysis. It provides the building blocks necessary to analyze information from audio data for further processing.</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262626"/>
                </a:solidFill>
                <a:latin typeface="Garamond"/>
                <a:ea typeface="Noto Sans CJK SC"/>
              </a:rPr>
              <a:t>PyAudio : </a:t>
            </a:r>
            <a:r>
              <a:rPr b="0" lang="en-IN" sz="1800" spc="-1" strike="noStrike">
                <a:solidFill>
                  <a:srgbClr val="262626"/>
                </a:solidFill>
                <a:latin typeface="Garamond"/>
                <a:ea typeface="Noto Sans CJK SC"/>
              </a:rPr>
              <a:t>PyAudio is a set of Python bindings for PortAudio, a cross-platform C++ library interfacing with audio drivers. It is used to directly play audio files in Jupyter Notebook.</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IN" sz="1800" spc="-1" strike="noStrike">
                <a:solidFill>
                  <a:srgbClr val="262626"/>
                </a:solidFill>
                <a:latin typeface="Garamond"/>
                <a:ea typeface="Noto Sans CJK SC"/>
              </a:rPr>
              <a:t>SpeechRecognition : </a:t>
            </a:r>
            <a:r>
              <a:rPr b="0" lang="en-IN" sz="1800" spc="-1" strike="noStrike">
                <a:solidFill>
                  <a:srgbClr val="262626"/>
                </a:solidFill>
                <a:latin typeface="Garamond"/>
                <a:ea typeface="Noto Sans CJK SC"/>
              </a:rPr>
              <a:t>To convert audio files to speech.</a:t>
            </a:r>
            <a:endParaRPr b="0" lang="en-IN" sz="1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2736000" y="1451880"/>
            <a:ext cx="6263640" cy="923760"/>
          </a:xfrm>
          <a:prstGeom prst="rect">
            <a:avLst/>
          </a:prstGeom>
          <a:noFill/>
          <a:ln>
            <a:noFill/>
          </a:ln>
        </p:spPr>
        <p:style>
          <a:lnRef idx="0"/>
          <a:fillRef idx="0"/>
          <a:effectRef idx="0"/>
          <a:fontRef idx="minor"/>
        </p:style>
        <p:txBody>
          <a:bodyPr lIns="90000" rIns="90000" tIns="45000" bIns="45000"/>
          <a:p>
            <a:pPr>
              <a:lnSpc>
                <a:spcPct val="100000"/>
              </a:lnSpc>
            </a:pPr>
            <a:r>
              <a:rPr b="1" lang="en-IN" sz="4400" spc="-1" strike="noStrike">
                <a:solidFill>
                  <a:srgbClr val="262626"/>
                </a:solidFill>
                <a:latin typeface="Garamond"/>
              </a:rPr>
              <a:t>Features Extracted</a:t>
            </a:r>
            <a:endParaRPr b="0" lang="en-IN" sz="4400" spc="-1" strike="noStrike">
              <a:latin typeface="Arial"/>
            </a:endParaRPr>
          </a:p>
        </p:txBody>
      </p:sp>
      <p:sp>
        <p:nvSpPr>
          <p:cNvPr id="254" name="CustomShape 2"/>
          <p:cNvSpPr/>
          <p:nvPr/>
        </p:nvSpPr>
        <p:spPr>
          <a:xfrm>
            <a:off x="1440000" y="2592000"/>
            <a:ext cx="9431640" cy="3714120"/>
          </a:xfrm>
          <a:prstGeom prst="rect">
            <a:avLst/>
          </a:prstGeom>
          <a:noFill/>
          <a:ln>
            <a:noFill/>
          </a:ln>
        </p:spPr>
        <p:style>
          <a:lnRef idx="0"/>
          <a:fillRef idx="0"/>
          <a:effectRef idx="0"/>
          <a:fontRef idx="minor"/>
        </p:style>
        <p:txBody>
          <a:bodyPr lIns="90000" rIns="90000" tIns="45000" bIns="45000"/>
          <a:p>
            <a:pPr>
              <a:lnSpc>
                <a:spcPct val="100000"/>
              </a:lnSpc>
            </a:pPr>
            <a:r>
              <a:rPr b="1" lang="en-IN" sz="1800" spc="-1" strike="noStrike">
                <a:solidFill>
                  <a:srgbClr val="262626"/>
                </a:solidFill>
                <a:latin typeface="Garamond"/>
              </a:rPr>
              <a:t>1.</a:t>
            </a:r>
            <a:r>
              <a:rPr b="0" lang="en-IN" sz="1800" spc="-1" strike="noStrike">
                <a:solidFill>
                  <a:srgbClr val="262626"/>
                </a:solidFill>
                <a:latin typeface="Garamond"/>
              </a:rPr>
              <a:t> </a:t>
            </a:r>
            <a:r>
              <a:rPr b="1" lang="en-IN" sz="1800" spc="-1" strike="noStrike">
                <a:solidFill>
                  <a:srgbClr val="262626"/>
                </a:solidFill>
                <a:latin typeface="Garamond"/>
              </a:rPr>
              <a:t>Chroma feature</a:t>
            </a:r>
            <a:endParaRPr b="0" lang="en-IN" sz="1800" spc="-1" strike="noStrike">
              <a:latin typeface="Arial"/>
            </a:endParaRPr>
          </a:p>
          <a:p>
            <a:pPr>
              <a:lnSpc>
                <a:spcPct val="100000"/>
              </a:lnSpc>
            </a:pPr>
            <a:r>
              <a:rPr b="0" lang="en-IN" sz="1600" spc="-1" strike="noStrike">
                <a:solidFill>
                  <a:srgbClr val="262626"/>
                </a:solidFill>
                <a:latin typeface="Garamond"/>
              </a:rPr>
              <a:t>A chroma feature or vector is typically a 12-element feature vector indicating how much energy of each pitch class, {C, C#, D, D#, E, …, B}, is present in the signal.</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800" spc="-1" strike="noStrike">
                <a:solidFill>
                  <a:srgbClr val="262626"/>
                </a:solidFill>
                <a:latin typeface="Garamond"/>
              </a:rPr>
              <a:t>2.</a:t>
            </a:r>
            <a:r>
              <a:rPr b="0" lang="en-IN" sz="1800" spc="-1" strike="noStrike">
                <a:solidFill>
                  <a:srgbClr val="262626"/>
                </a:solidFill>
                <a:latin typeface="Garamond"/>
              </a:rPr>
              <a:t> </a:t>
            </a:r>
            <a:r>
              <a:rPr b="1" lang="en-IN" sz="1800" spc="-1" strike="noStrike">
                <a:solidFill>
                  <a:srgbClr val="262626"/>
                </a:solidFill>
                <a:latin typeface="Garamond"/>
              </a:rPr>
              <a:t>Mel-Frequency Cepstral Coefficients(MFCCs)</a:t>
            </a:r>
            <a:endParaRPr b="0" lang="en-IN" sz="1800" spc="-1" strike="noStrike">
              <a:latin typeface="Arial"/>
            </a:endParaRPr>
          </a:p>
          <a:p>
            <a:pPr>
              <a:lnSpc>
                <a:spcPct val="100000"/>
              </a:lnSpc>
            </a:pPr>
            <a:r>
              <a:rPr b="0" lang="en-IN" sz="1600" spc="-1" strike="noStrike">
                <a:solidFill>
                  <a:srgbClr val="262626"/>
                </a:solidFill>
                <a:latin typeface="Garamond"/>
              </a:rPr>
              <a:t>The Mel frequency cepstral coefficients (MFCCs) of a signal are a small set of features (usually about 10–20) which concisely describe the overall shape of a spectral envelope. It models the characteristics of the human voice.</a:t>
            </a:r>
            <a:endParaRPr b="0" lang="en-IN" sz="1600" spc="-1" strike="noStrike">
              <a:latin typeface="Arial"/>
            </a:endParaRPr>
          </a:p>
          <a:p>
            <a:pPr>
              <a:lnSpc>
                <a:spcPct val="100000"/>
              </a:lnSpc>
            </a:pPr>
            <a:endParaRPr b="0" lang="en-IN" sz="1600" spc="-1" strike="noStrike">
              <a:latin typeface="Arial"/>
            </a:endParaRPr>
          </a:p>
          <a:p>
            <a:pPr>
              <a:lnSpc>
                <a:spcPct val="100000"/>
              </a:lnSpc>
            </a:pPr>
            <a:r>
              <a:rPr b="1" lang="en-IN" sz="1600" spc="-1" strike="noStrike">
                <a:solidFill>
                  <a:srgbClr val="262626"/>
                </a:solidFill>
                <a:latin typeface="Garamond"/>
                <a:ea typeface="Noto Sans CJK SC"/>
              </a:rPr>
              <a:t>3. </a:t>
            </a:r>
            <a:r>
              <a:rPr b="1" lang="en-IN" sz="1800" spc="-1" strike="noStrike">
                <a:solidFill>
                  <a:srgbClr val="262626"/>
                </a:solidFill>
                <a:latin typeface="Garamond"/>
                <a:ea typeface="Noto Sans CJK SC"/>
              </a:rPr>
              <a:t>Mel</a:t>
            </a:r>
            <a:r>
              <a:rPr b="1" lang="en-IN" sz="1600" spc="-1" strike="noStrike">
                <a:solidFill>
                  <a:srgbClr val="262626"/>
                </a:solidFill>
                <a:latin typeface="Garamond"/>
                <a:ea typeface="Noto Sans CJK SC"/>
              </a:rPr>
              <a:t>-Spectogram</a:t>
            </a:r>
            <a:endParaRPr b="0" lang="en-IN" sz="1600" spc="-1" strike="noStrike">
              <a:latin typeface="Arial"/>
            </a:endParaRPr>
          </a:p>
          <a:p>
            <a:pPr>
              <a:lnSpc>
                <a:spcPct val="100000"/>
              </a:lnSpc>
            </a:pPr>
            <a:r>
              <a:rPr b="0" lang="en-IN" sz="1600" spc="-1" strike="noStrike">
                <a:solidFill>
                  <a:srgbClr val="262626"/>
                </a:solidFill>
                <a:latin typeface="Garamond"/>
                <a:ea typeface="Noto Sans CJK SC"/>
              </a:rPr>
              <a:t>A mel spectrogram is a spectrogram where the frequencies are converted to the mel scale. Mel scale is a unit of pitch such that equal distances in pitch sounded equally distant to the listener. This is called the mel scale</a:t>
            </a:r>
            <a:endParaRPr b="0" lang="en-IN" sz="1600" spc="-1" strike="noStrike">
              <a:latin typeface="Arial"/>
            </a:endParaRPr>
          </a:p>
          <a:p>
            <a:pPr>
              <a:lnSpc>
                <a:spcPct val="100000"/>
              </a:lnSpc>
            </a:pPr>
            <a:endParaRPr b="0" lang="en-IN" sz="1600" spc="-1" strike="noStrike">
              <a:latin typeface="Arial"/>
            </a:endParaRPr>
          </a:p>
          <a:p>
            <a:pPr>
              <a:lnSpc>
                <a:spcPct val="100000"/>
              </a:lnSpc>
            </a:pPr>
            <a:endParaRPr b="0" lang="en-IN" sz="16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1295280" y="982080"/>
            <a:ext cx="9600120" cy="130284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IN" sz="4400" spc="-1" strike="noStrike">
                <a:solidFill>
                  <a:srgbClr val="262626"/>
                </a:solidFill>
                <a:latin typeface="Garamond"/>
                <a:ea typeface="DejaVu Sans"/>
              </a:rPr>
              <a:t>Methodology / Model Used</a:t>
            </a:r>
            <a:endParaRPr b="0" lang="en-IN" sz="4400" spc="-1" strike="noStrike">
              <a:latin typeface="Arial"/>
            </a:endParaRPr>
          </a:p>
        </p:txBody>
      </p:sp>
      <p:sp>
        <p:nvSpPr>
          <p:cNvPr id="256" name="CustomShape 2"/>
          <p:cNvSpPr/>
          <p:nvPr/>
        </p:nvSpPr>
        <p:spPr>
          <a:xfrm>
            <a:off x="1295280" y="2557080"/>
            <a:ext cx="7383960" cy="3317760"/>
          </a:xfrm>
          <a:prstGeom prst="rect">
            <a:avLst/>
          </a:prstGeom>
          <a:noFill/>
          <a:ln>
            <a:noFill/>
          </a:ln>
        </p:spPr>
        <p:style>
          <a:lnRef idx="0"/>
          <a:fillRef idx="0"/>
          <a:effectRef idx="0"/>
          <a:fontRef idx="minor"/>
        </p:style>
        <p:txBody>
          <a:bodyPr lIns="90000" rIns="90000" tIns="45000" bIns="45000">
            <a:normAutofit/>
          </a:bodyPr>
          <a:p>
            <a:pPr marL="285840" indent="-28476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ea typeface="DejaVu Sans"/>
              </a:rPr>
              <a:t>The classification model proposed based on</a:t>
            </a:r>
            <a:endParaRPr b="0" lang="en-IN" sz="2400" spc="-1" strike="noStrike">
              <a:latin typeface="Arial"/>
            </a:endParaRPr>
          </a:p>
          <a:p>
            <a:pPr lvl="1" marL="743040" indent="-284760">
              <a:lnSpc>
                <a:spcPct val="100000"/>
              </a:lnSpc>
              <a:spcBef>
                <a:spcPts val="400"/>
              </a:spcBef>
              <a:spcAft>
                <a:spcPts val="601"/>
              </a:spcAft>
              <a:buClr>
                <a:srgbClr val="83992a"/>
              </a:buClr>
              <a:buSzPct val="115000"/>
              <a:buFont typeface="Arial"/>
              <a:buChar char="•"/>
            </a:pPr>
            <a:r>
              <a:rPr b="0" lang="en-IN" sz="2000" spc="-1" strike="noStrike">
                <a:solidFill>
                  <a:srgbClr val="262626"/>
                </a:solidFill>
                <a:latin typeface="Garamond"/>
                <a:ea typeface="DejaVu Sans"/>
              </a:rPr>
              <a:t>Machine learning  </a:t>
            </a:r>
            <a:endParaRPr b="0" lang="en-IN" sz="2000" spc="-1" strike="noStrike">
              <a:latin typeface="Arial"/>
            </a:endParaRPr>
          </a:p>
          <a:p>
            <a:pPr lvl="1" marL="743040" indent="-284760">
              <a:lnSpc>
                <a:spcPct val="100000"/>
              </a:lnSpc>
              <a:spcBef>
                <a:spcPts val="400"/>
              </a:spcBef>
              <a:spcAft>
                <a:spcPts val="601"/>
              </a:spcAft>
              <a:buClr>
                <a:srgbClr val="83992a"/>
              </a:buClr>
              <a:buSzPct val="115000"/>
              <a:buFont typeface="Arial"/>
              <a:buChar char="•"/>
            </a:pPr>
            <a:r>
              <a:rPr b="0" lang="en-IN" sz="2000" spc="-1" strike="noStrike">
                <a:solidFill>
                  <a:srgbClr val="262626"/>
                </a:solidFill>
                <a:latin typeface="Garamond"/>
                <a:ea typeface="DejaVu Sans"/>
              </a:rPr>
              <a:t>Deep learning strategy. </a:t>
            </a:r>
            <a:endParaRPr b="0" lang="en-IN" sz="2000" spc="-1" strike="noStrike">
              <a:latin typeface="Arial"/>
            </a:endParaRPr>
          </a:p>
          <a:p>
            <a:pPr marL="285840" indent="-28476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ea typeface="DejaVu Sans"/>
              </a:rPr>
              <a:t>The project tested 2 models:</a:t>
            </a:r>
            <a:endParaRPr b="0" lang="en-IN" sz="2400" spc="-1" strike="noStrike">
              <a:latin typeface="Arial"/>
            </a:endParaRPr>
          </a:p>
          <a:p>
            <a:pPr lvl="1" marL="743040" indent="-284760">
              <a:lnSpc>
                <a:spcPct val="100000"/>
              </a:lnSpc>
              <a:spcBef>
                <a:spcPts val="400"/>
              </a:spcBef>
              <a:spcAft>
                <a:spcPts val="601"/>
              </a:spcAft>
              <a:buClr>
                <a:srgbClr val="83992a"/>
              </a:buClr>
              <a:buSzPct val="115000"/>
              <a:buFont typeface="Arial"/>
              <a:buChar char="•"/>
            </a:pPr>
            <a:r>
              <a:rPr b="0" lang="en-IN" sz="2000" spc="-1" strike="noStrike">
                <a:solidFill>
                  <a:srgbClr val="262626"/>
                </a:solidFill>
                <a:latin typeface="Garamond"/>
                <a:ea typeface="DejaVu Sans"/>
              </a:rPr>
              <a:t>Convolutional neural networks (</a:t>
            </a:r>
            <a:r>
              <a:rPr b="1" lang="en-IN" sz="2000" spc="-1" strike="noStrike">
                <a:solidFill>
                  <a:srgbClr val="262626"/>
                </a:solidFill>
                <a:latin typeface="Garamond"/>
                <a:ea typeface="DejaVu Sans"/>
              </a:rPr>
              <a:t>CNN</a:t>
            </a:r>
            <a:r>
              <a:rPr b="0" lang="en-IN" sz="2000" spc="-1" strike="noStrike">
                <a:solidFill>
                  <a:srgbClr val="262626"/>
                </a:solidFill>
                <a:latin typeface="Garamond"/>
                <a:ea typeface="DejaVu Sans"/>
              </a:rPr>
              <a:t>), </a:t>
            </a:r>
            <a:endParaRPr b="0" lang="en-IN" sz="2000" spc="-1" strike="noStrike">
              <a:latin typeface="Arial"/>
            </a:endParaRPr>
          </a:p>
          <a:p>
            <a:pPr lvl="1" marL="743040" indent="-284760">
              <a:lnSpc>
                <a:spcPct val="100000"/>
              </a:lnSpc>
              <a:spcBef>
                <a:spcPts val="400"/>
              </a:spcBef>
              <a:spcAft>
                <a:spcPts val="601"/>
              </a:spcAft>
              <a:buClr>
                <a:srgbClr val="83992a"/>
              </a:buClr>
              <a:buSzPct val="115000"/>
              <a:buFont typeface="Arial"/>
              <a:buChar char="•"/>
            </a:pPr>
            <a:r>
              <a:rPr b="1" lang="en-IN" sz="2000" spc="-1" strike="noStrike">
                <a:solidFill>
                  <a:srgbClr val="262626"/>
                </a:solidFill>
                <a:latin typeface="Garamond"/>
                <a:ea typeface="DejaVu Sans"/>
              </a:rPr>
              <a:t>MLP</a:t>
            </a:r>
            <a:r>
              <a:rPr b="0" lang="en-IN" sz="2000" spc="-1" strike="noStrike">
                <a:solidFill>
                  <a:srgbClr val="262626"/>
                </a:solidFill>
                <a:latin typeface="Garamond"/>
                <a:ea typeface="DejaVu Sans"/>
              </a:rPr>
              <a:t> classifier.</a:t>
            </a:r>
            <a:endParaRPr b="0" lang="en-IN" sz="2000" spc="-1" strike="noStrike">
              <a:latin typeface="Arial"/>
            </a:endParaRPr>
          </a:p>
          <a:p>
            <a:pPr marL="285840" indent="-284760">
              <a:lnSpc>
                <a:spcPct val="100000"/>
              </a:lnSpc>
              <a:spcBef>
                <a:spcPts val="479"/>
              </a:spcBef>
              <a:spcAft>
                <a:spcPts val="601"/>
              </a:spcAft>
              <a:buClr>
                <a:srgbClr val="83992a"/>
              </a:buClr>
              <a:buSzPct val="115000"/>
              <a:buFont typeface="Arial"/>
              <a:buChar char="•"/>
            </a:pPr>
            <a:r>
              <a:rPr b="1" lang="en-IN" sz="2400" spc="-1" strike="noStrike">
                <a:solidFill>
                  <a:srgbClr val="262626"/>
                </a:solidFill>
                <a:latin typeface="Garamond"/>
                <a:ea typeface="DejaVu Sans"/>
              </a:rPr>
              <a:t>Feature</a:t>
            </a:r>
            <a:r>
              <a:rPr b="0" lang="en-IN" sz="2400" spc="-1" strike="noStrike">
                <a:solidFill>
                  <a:srgbClr val="262626"/>
                </a:solidFill>
                <a:latin typeface="Garamond"/>
                <a:ea typeface="DejaVu Sans"/>
              </a:rPr>
              <a:t> extracted: Mel-frequency cepstral coefficients (MFCC),Chroma feature, Mel Spectogram</a:t>
            </a:r>
            <a:endParaRPr b="0" lang="en-IN" sz="2400" spc="-1" strike="noStrike">
              <a:latin typeface="Arial"/>
            </a:endParaRPr>
          </a:p>
          <a:p>
            <a:pPr marL="285840" indent="-284760">
              <a:lnSpc>
                <a:spcPct val="100000"/>
              </a:lnSpc>
              <a:spcBef>
                <a:spcPts val="479"/>
              </a:spcBef>
              <a:spcAft>
                <a:spcPts val="601"/>
              </a:spcAft>
              <a:buClr>
                <a:srgbClr val="83992a"/>
              </a:buClr>
              <a:buSzPct val="115000"/>
              <a:buFont typeface="Arial"/>
              <a:buChar char="•"/>
            </a:pPr>
            <a:r>
              <a:rPr b="0" lang="en-IN" sz="2400" spc="-1" strike="noStrike">
                <a:solidFill>
                  <a:srgbClr val="262626"/>
                </a:solidFill>
                <a:latin typeface="Garamond"/>
                <a:ea typeface="DejaVu Sans"/>
              </a:rPr>
              <a:t>Table 1. shows </a:t>
            </a:r>
            <a:r>
              <a:rPr b="0" lang="en-IN" sz="2400" spc="-1" strike="noStrike">
                <a:solidFill>
                  <a:srgbClr val="000000"/>
                </a:solidFill>
                <a:latin typeface="Garamond"/>
                <a:ea typeface="DejaVu Sans"/>
              </a:rPr>
              <a:t>classes the model wants to predict</a:t>
            </a:r>
            <a:endParaRPr b="0" lang="en-IN" sz="2400" spc="-1" strike="noStrike">
              <a:latin typeface="Arial"/>
            </a:endParaRPr>
          </a:p>
          <a:p>
            <a:pPr>
              <a:lnSpc>
                <a:spcPct val="100000"/>
              </a:lnSpc>
              <a:spcBef>
                <a:spcPts val="479"/>
              </a:spcBef>
              <a:spcAft>
                <a:spcPts val="601"/>
              </a:spcAft>
            </a:pPr>
            <a:endParaRPr b="0" lang="en-IN" sz="2400" spc="-1" strike="noStrike">
              <a:latin typeface="Arial"/>
            </a:endParaRPr>
          </a:p>
        </p:txBody>
      </p:sp>
      <p:graphicFrame>
        <p:nvGraphicFramePr>
          <p:cNvPr id="257" name="Table 3"/>
          <p:cNvGraphicFramePr/>
          <p:nvPr/>
        </p:nvGraphicFramePr>
        <p:xfrm>
          <a:off x="8984160" y="2521080"/>
          <a:ext cx="2175480" cy="3238560"/>
        </p:xfrm>
        <a:graphic>
          <a:graphicData uri="http://schemas.openxmlformats.org/drawingml/2006/table">
            <a:tbl>
              <a:tblPr/>
              <a:tblGrid>
                <a:gridCol w="821520"/>
                <a:gridCol w="1354320"/>
              </a:tblGrid>
              <a:tr h="414720">
                <a:tc>
                  <a:tcPr marL="123480" marR="123480">
                    <a:lnL w="12240">
                      <a:solidFill>
                        <a:srgbClr val="ffffff"/>
                      </a:solidFill>
                    </a:lnL>
                    <a:lnR w="12240">
                      <a:solidFill>
                        <a:srgbClr val="ffffff"/>
                      </a:solidFill>
                    </a:lnR>
                    <a:lnT w="12240">
                      <a:solidFill>
                        <a:srgbClr val="ffffff"/>
                      </a:solidFill>
                    </a:lnT>
                    <a:lnB w="38160">
                      <a:solidFill>
                        <a:srgbClr val="ffffff"/>
                      </a:solidFill>
                    </a:lnB>
                    <a:solidFill>
                      <a:srgbClr val="83992a"/>
                    </a:solidFill>
                  </a:tcPr>
                </a:tc>
                <a:tc>
                  <a:txBody>
                    <a:bodyPr lIns="123480" rIns="123480"/>
                    <a:p>
                      <a:pPr algn="ctr">
                        <a:lnSpc>
                          <a:spcPct val="100000"/>
                        </a:lnSpc>
                      </a:pPr>
                      <a:r>
                        <a:rPr b="1" lang="en-IN" sz="1500" spc="-1" strike="noStrike">
                          <a:solidFill>
                            <a:srgbClr val="ffffff"/>
                          </a:solidFill>
                          <a:latin typeface="Garamond"/>
                        </a:rPr>
                        <a:t>emotion</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38160">
                      <a:solidFill>
                        <a:srgbClr val="ffffff"/>
                      </a:solidFill>
                    </a:lnB>
                    <a:solidFill>
                      <a:srgbClr val="83992a"/>
                    </a:solidFill>
                  </a:tcPr>
                </a:tc>
              </a:tr>
              <a:tr h="344520">
                <a:tc>
                  <a:txBody>
                    <a:bodyPr lIns="123480" rIns="123480"/>
                    <a:p>
                      <a:pPr algn="ctr">
                        <a:lnSpc>
                          <a:spcPct val="100000"/>
                        </a:lnSpc>
                      </a:pPr>
                      <a:r>
                        <a:rPr b="0" lang="en-IN" sz="1500" spc="-1" strike="noStrike">
                          <a:solidFill>
                            <a:srgbClr val="000000"/>
                          </a:solidFill>
                          <a:latin typeface="Garamond"/>
                        </a:rPr>
                        <a:t>1</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lIns="123480" rIns="123480"/>
                    <a:p>
                      <a:pPr algn="ctr">
                        <a:lnSpc>
                          <a:spcPct val="100000"/>
                        </a:lnSpc>
                      </a:pPr>
                      <a:r>
                        <a:rPr b="0" lang="en-IN" sz="1500" spc="-1" strike="noStrike">
                          <a:solidFill>
                            <a:srgbClr val="000000"/>
                          </a:solidFill>
                          <a:latin typeface="Garamond"/>
                        </a:rPr>
                        <a:t>Neutral</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r>
              <a:tr h="344520">
                <a:tc>
                  <a:txBody>
                    <a:bodyPr lIns="123480" rIns="123480"/>
                    <a:p>
                      <a:pPr algn="ctr">
                        <a:lnSpc>
                          <a:spcPct val="100000"/>
                        </a:lnSpc>
                      </a:pPr>
                      <a:r>
                        <a:rPr b="0" lang="en-IN" sz="1500" spc="-1" strike="noStrike">
                          <a:solidFill>
                            <a:srgbClr val="000000"/>
                          </a:solidFill>
                          <a:latin typeface="Garamond"/>
                        </a:rPr>
                        <a:t>2</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xBody>
                    <a:bodyPr lIns="123480" rIns="123480"/>
                    <a:p>
                      <a:pPr algn="ctr">
                        <a:lnSpc>
                          <a:spcPct val="100000"/>
                        </a:lnSpc>
                      </a:pPr>
                      <a:r>
                        <a:rPr b="0" lang="en-IN" sz="1500" spc="-1" strike="noStrike">
                          <a:solidFill>
                            <a:srgbClr val="000000"/>
                          </a:solidFill>
                          <a:latin typeface="Garamond"/>
                        </a:rPr>
                        <a:t>Calm</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r>
              <a:tr h="344520">
                <a:tc>
                  <a:txBody>
                    <a:bodyPr lIns="123480" rIns="123480"/>
                    <a:p>
                      <a:pPr algn="ctr">
                        <a:lnSpc>
                          <a:spcPct val="100000"/>
                        </a:lnSpc>
                      </a:pPr>
                      <a:r>
                        <a:rPr b="0" lang="en-IN" sz="1500" spc="-1" strike="noStrike">
                          <a:solidFill>
                            <a:srgbClr val="000000"/>
                          </a:solidFill>
                          <a:latin typeface="Garamond"/>
                        </a:rPr>
                        <a:t>3</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lIns="123480" rIns="123480"/>
                    <a:p>
                      <a:pPr algn="ctr">
                        <a:lnSpc>
                          <a:spcPct val="100000"/>
                        </a:lnSpc>
                      </a:pPr>
                      <a:r>
                        <a:rPr b="0" lang="en-IN" sz="1500" spc="-1" strike="noStrike">
                          <a:solidFill>
                            <a:srgbClr val="000000"/>
                          </a:solidFill>
                          <a:latin typeface="Garamond"/>
                        </a:rPr>
                        <a:t>Happy</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r>
              <a:tr h="344520">
                <a:tc>
                  <a:txBody>
                    <a:bodyPr lIns="123480" rIns="123480"/>
                    <a:p>
                      <a:pPr algn="ctr">
                        <a:lnSpc>
                          <a:spcPct val="100000"/>
                        </a:lnSpc>
                      </a:pPr>
                      <a:r>
                        <a:rPr b="0" lang="en-IN" sz="1500" spc="-1" strike="noStrike">
                          <a:solidFill>
                            <a:srgbClr val="000000"/>
                          </a:solidFill>
                          <a:latin typeface="Garamond"/>
                        </a:rPr>
                        <a:t>4</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xBody>
                    <a:bodyPr lIns="123480" rIns="123480"/>
                    <a:p>
                      <a:pPr algn="ctr">
                        <a:lnSpc>
                          <a:spcPct val="100000"/>
                        </a:lnSpc>
                      </a:pPr>
                      <a:r>
                        <a:rPr b="0" lang="en-IN" sz="1500" spc="-1" strike="noStrike">
                          <a:solidFill>
                            <a:srgbClr val="000000"/>
                          </a:solidFill>
                          <a:latin typeface="Garamond"/>
                        </a:rPr>
                        <a:t>Sad</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r>
              <a:tr h="344520">
                <a:tc>
                  <a:txBody>
                    <a:bodyPr lIns="123480" rIns="123480"/>
                    <a:p>
                      <a:pPr algn="ctr">
                        <a:lnSpc>
                          <a:spcPct val="100000"/>
                        </a:lnSpc>
                      </a:pPr>
                      <a:r>
                        <a:rPr b="0" lang="en-IN" sz="1500" spc="-1" strike="noStrike">
                          <a:solidFill>
                            <a:srgbClr val="000000"/>
                          </a:solidFill>
                          <a:latin typeface="Garamond"/>
                        </a:rPr>
                        <a:t>5</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lIns="123480" rIns="123480"/>
                    <a:p>
                      <a:pPr algn="ctr">
                        <a:lnSpc>
                          <a:spcPct val="100000"/>
                        </a:lnSpc>
                      </a:pPr>
                      <a:r>
                        <a:rPr b="0" lang="en-IN" sz="1500" spc="-1" strike="noStrike">
                          <a:solidFill>
                            <a:srgbClr val="000000"/>
                          </a:solidFill>
                          <a:latin typeface="Garamond"/>
                        </a:rPr>
                        <a:t>Angry</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r>
              <a:tr h="344520">
                <a:tc>
                  <a:txBody>
                    <a:bodyPr lIns="123480" rIns="123480"/>
                    <a:p>
                      <a:pPr algn="ctr">
                        <a:lnSpc>
                          <a:spcPct val="100000"/>
                        </a:lnSpc>
                      </a:pPr>
                      <a:r>
                        <a:rPr b="0" lang="en-IN" sz="1500" spc="-1" strike="noStrike">
                          <a:solidFill>
                            <a:srgbClr val="000000"/>
                          </a:solidFill>
                          <a:latin typeface="Garamond"/>
                        </a:rPr>
                        <a:t>6</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xBody>
                    <a:bodyPr lIns="123480" rIns="123480"/>
                    <a:p>
                      <a:pPr algn="ctr">
                        <a:lnSpc>
                          <a:spcPct val="100000"/>
                        </a:lnSpc>
                      </a:pPr>
                      <a:r>
                        <a:rPr b="0" lang="en-IN" sz="1500" spc="-1" strike="noStrike">
                          <a:solidFill>
                            <a:srgbClr val="000000"/>
                          </a:solidFill>
                          <a:latin typeface="Garamond"/>
                        </a:rPr>
                        <a:t>Fearful</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r>
              <a:tr h="344520">
                <a:tc>
                  <a:txBody>
                    <a:bodyPr lIns="123480" rIns="123480"/>
                    <a:p>
                      <a:pPr algn="ctr">
                        <a:lnSpc>
                          <a:spcPct val="100000"/>
                        </a:lnSpc>
                      </a:pPr>
                      <a:r>
                        <a:rPr b="0" lang="en-IN" sz="1500" spc="-1" strike="noStrike">
                          <a:solidFill>
                            <a:srgbClr val="000000"/>
                          </a:solidFill>
                          <a:latin typeface="Garamond"/>
                        </a:rPr>
                        <a:t>7</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c>
                  <a:txBody>
                    <a:bodyPr lIns="123480" rIns="123480"/>
                    <a:p>
                      <a:pPr algn="ctr">
                        <a:lnSpc>
                          <a:spcPct val="100000"/>
                        </a:lnSpc>
                      </a:pPr>
                      <a:r>
                        <a:rPr b="0" lang="en-IN" sz="1500" spc="-1" strike="noStrike">
                          <a:solidFill>
                            <a:srgbClr val="000000"/>
                          </a:solidFill>
                          <a:latin typeface="Garamond"/>
                        </a:rPr>
                        <a:t>Disgust</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d8ddcd"/>
                    </a:solidFill>
                  </a:tcPr>
                </a:tc>
              </a:tr>
              <a:tr h="412560">
                <a:tc>
                  <a:txBody>
                    <a:bodyPr lIns="123480" rIns="123480"/>
                    <a:p>
                      <a:pPr algn="ctr">
                        <a:lnSpc>
                          <a:spcPct val="100000"/>
                        </a:lnSpc>
                      </a:pPr>
                      <a:r>
                        <a:rPr b="0" lang="en-IN" sz="1500" spc="-1" strike="noStrike">
                          <a:solidFill>
                            <a:srgbClr val="000000"/>
                          </a:solidFill>
                          <a:latin typeface="Garamond"/>
                        </a:rPr>
                        <a:t>8</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c>
                  <a:txBody>
                    <a:bodyPr lIns="123480" rIns="123480"/>
                    <a:p>
                      <a:pPr algn="ctr">
                        <a:lnSpc>
                          <a:spcPct val="100000"/>
                        </a:lnSpc>
                      </a:pPr>
                      <a:r>
                        <a:rPr b="0" lang="en-IN" sz="1500" spc="-1" strike="noStrike">
                          <a:solidFill>
                            <a:srgbClr val="000000"/>
                          </a:solidFill>
                          <a:latin typeface="Garamond"/>
                        </a:rPr>
                        <a:t>Surprised</a:t>
                      </a:r>
                      <a:endParaRPr b="0" lang="en-IN" sz="1500" spc="-1" strike="noStrike">
                        <a:latin typeface="Arial"/>
                      </a:endParaRPr>
                    </a:p>
                  </a:txBody>
                  <a:tcPr marL="123480" marR="123480">
                    <a:lnL w="12240">
                      <a:solidFill>
                        <a:srgbClr val="ffffff"/>
                      </a:solidFill>
                    </a:lnL>
                    <a:lnR w="12240">
                      <a:solidFill>
                        <a:srgbClr val="ffffff"/>
                      </a:solidFill>
                    </a:lnR>
                    <a:lnT w="12240">
                      <a:solidFill>
                        <a:srgbClr val="ffffff"/>
                      </a:solidFill>
                    </a:lnT>
                    <a:lnB w="12240">
                      <a:solidFill>
                        <a:srgbClr val="ffffff"/>
                      </a:solidFill>
                    </a:lnB>
                    <a:solidFill>
                      <a:srgbClr val="ecefe7"/>
                    </a:solidFill>
                  </a:tcPr>
                </a:tc>
              </a:tr>
            </a:tbl>
          </a:graphicData>
        </a:graphic>
      </p:graphicFrame>
      <p:sp>
        <p:nvSpPr>
          <p:cNvPr id="258" name="CustomShape 4"/>
          <p:cNvSpPr/>
          <p:nvPr/>
        </p:nvSpPr>
        <p:spPr>
          <a:xfrm>
            <a:off x="7848000" y="5875560"/>
            <a:ext cx="3671280" cy="302760"/>
          </a:xfrm>
          <a:prstGeom prst="rect">
            <a:avLst/>
          </a:prstGeom>
          <a:noFill/>
          <a:ln>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latin typeface="Garamond"/>
                <a:ea typeface="DejaVu Sans"/>
              </a:rPr>
              <a:t>    </a:t>
            </a:r>
            <a:r>
              <a:rPr b="0" lang="en-IN" sz="1400" spc="-1" strike="noStrike">
                <a:solidFill>
                  <a:srgbClr val="000000"/>
                </a:solidFill>
                <a:latin typeface="Garamond"/>
                <a:ea typeface="DejaVu Sans"/>
              </a:rPr>
              <a:t>Table 1. Emotions to be classified</a:t>
            </a:r>
            <a:endParaRPr b="0" lang="en-IN" sz="1400" spc="-1" strike="noStrike">
              <a:latin typeface="Arial"/>
            </a:endParaRPr>
          </a:p>
        </p:txBody>
      </p:sp>
      <p:pic>
        <p:nvPicPr>
          <p:cNvPr id="259" name="" descr=""/>
          <p:cNvPicPr/>
          <p:nvPr/>
        </p:nvPicPr>
        <p:blipFill>
          <a:blip r:embed="rId1"/>
          <a:stretch/>
        </p:blipFill>
        <p:spPr>
          <a:xfrm>
            <a:off x="9864000" y="646920"/>
            <a:ext cx="1655280" cy="36036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grpSp>
        <p:nvGrpSpPr>
          <p:cNvPr id="260" name="Group 1"/>
          <p:cNvGrpSpPr/>
          <p:nvPr/>
        </p:nvGrpSpPr>
        <p:grpSpPr>
          <a:xfrm>
            <a:off x="-16920" y="0"/>
            <a:ext cx="12229920" cy="6855120"/>
            <a:chOff x="-16920" y="0"/>
            <a:chExt cx="12229920" cy="6855120"/>
          </a:xfrm>
        </p:grpSpPr>
        <p:pic>
          <p:nvPicPr>
            <p:cNvPr id="261" name="Picture 12_1" descr=""/>
            <p:cNvPicPr/>
            <p:nvPr/>
          </p:nvPicPr>
          <p:blipFill>
            <a:blip r:embed="rId2"/>
            <a:stretch/>
          </p:blipFill>
          <p:spPr>
            <a:xfrm>
              <a:off x="0" y="0"/>
              <a:ext cx="12187800" cy="6855120"/>
            </a:xfrm>
            <a:prstGeom prst="rect">
              <a:avLst/>
            </a:prstGeom>
            <a:ln>
              <a:noFill/>
            </a:ln>
          </p:spPr>
        </p:pic>
        <p:sp>
          <p:nvSpPr>
            <p:cNvPr id="262" name="CustomShape 2"/>
            <p:cNvSpPr/>
            <p:nvPr/>
          </p:nvSpPr>
          <p:spPr>
            <a:xfrm>
              <a:off x="2328480" y="1540800"/>
              <a:ext cx="7542720" cy="383436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63" name="Picture 14_1" descr=""/>
            <p:cNvPicPr/>
            <p:nvPr/>
          </p:nvPicPr>
          <p:blipFill>
            <a:blip r:embed="rId3"/>
            <a:stretch/>
          </p:blipFill>
          <p:spPr>
            <a:xfrm>
              <a:off x="-16920" y="3147480"/>
              <a:ext cx="2476800" cy="611640"/>
            </a:xfrm>
            <a:prstGeom prst="rect">
              <a:avLst/>
            </a:prstGeom>
            <a:ln>
              <a:noFill/>
            </a:ln>
          </p:spPr>
        </p:pic>
        <p:pic>
          <p:nvPicPr>
            <p:cNvPr id="264" name="Picture 15_1" descr=""/>
            <p:cNvPicPr/>
            <p:nvPr/>
          </p:nvPicPr>
          <p:blipFill>
            <a:blip r:embed="rId4"/>
            <a:stretch/>
          </p:blipFill>
          <p:spPr>
            <a:xfrm>
              <a:off x="9736200" y="3147480"/>
              <a:ext cx="2476800" cy="611640"/>
            </a:xfrm>
            <a:prstGeom prst="rect">
              <a:avLst/>
            </a:prstGeom>
            <a:ln>
              <a:noFill/>
            </a:ln>
          </p:spPr>
        </p:pic>
      </p:grpSp>
      <p:sp>
        <p:nvSpPr>
          <p:cNvPr id="265" name="Line 3"/>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266" name="CustomShape 4"/>
          <p:cNvSpPr/>
          <p:nvPr/>
        </p:nvSpPr>
        <p:spPr>
          <a:xfrm>
            <a:off x="0" y="0"/>
            <a:ext cx="12187800" cy="6856920"/>
          </a:xfrm>
          <a:prstGeom prst="rect">
            <a:avLst/>
          </a:prstGeom>
          <a:blipFill rotWithShape="0">
            <a:blip r:embed="rId5"/>
            <a:stretch>
              <a:fillRect/>
            </a:stretch>
          </a:blipFill>
          <a:ln>
            <a:noFill/>
          </a:ln>
        </p:spPr>
        <p:style>
          <a:lnRef idx="2">
            <a:schemeClr val="accent1">
              <a:shade val="50000"/>
            </a:schemeClr>
          </a:lnRef>
          <a:fillRef idx="1">
            <a:schemeClr val="accent1"/>
          </a:fillRef>
          <a:effectRef idx="0">
            <a:schemeClr val="accent1"/>
          </a:effectRef>
          <a:fontRef idx="minor"/>
        </p:style>
      </p:sp>
      <p:grpSp>
        <p:nvGrpSpPr>
          <p:cNvPr id="267" name="Group 5"/>
          <p:cNvGrpSpPr/>
          <p:nvPr/>
        </p:nvGrpSpPr>
        <p:grpSpPr>
          <a:xfrm>
            <a:off x="0" y="1800"/>
            <a:ext cx="12228840" cy="6855120"/>
            <a:chOff x="0" y="1800"/>
            <a:chExt cx="12228840" cy="6855120"/>
          </a:xfrm>
        </p:grpSpPr>
        <p:pic>
          <p:nvPicPr>
            <p:cNvPr id="268" name="Picture 22_1" descr=""/>
            <p:cNvPicPr/>
            <p:nvPr/>
          </p:nvPicPr>
          <p:blipFill>
            <a:blip r:embed="rId6"/>
            <a:stretch/>
          </p:blipFill>
          <p:spPr>
            <a:xfrm>
              <a:off x="15840" y="1800"/>
              <a:ext cx="12187800" cy="6855120"/>
            </a:xfrm>
            <a:prstGeom prst="rect">
              <a:avLst/>
            </a:prstGeom>
            <a:ln>
              <a:noFill/>
            </a:ln>
          </p:spPr>
        </p:pic>
        <p:sp>
          <p:nvSpPr>
            <p:cNvPr id="269" name="CustomShape 6"/>
            <p:cNvSpPr/>
            <p:nvPr/>
          </p:nvSpPr>
          <p:spPr>
            <a:xfrm>
              <a:off x="623880" y="611280"/>
              <a:ext cx="10971720" cy="563760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70" name="Picture 24_1" descr=""/>
            <p:cNvPicPr/>
            <p:nvPr/>
          </p:nvPicPr>
          <p:blipFill>
            <a:blip r:embed="rId7"/>
            <a:stretch/>
          </p:blipFill>
          <p:spPr>
            <a:xfrm>
              <a:off x="0" y="3155760"/>
              <a:ext cx="776160" cy="605520"/>
            </a:xfrm>
            <a:prstGeom prst="rect">
              <a:avLst/>
            </a:prstGeom>
            <a:ln>
              <a:noFill/>
            </a:ln>
          </p:spPr>
        </p:pic>
        <p:pic>
          <p:nvPicPr>
            <p:cNvPr id="271" name="Picture 25_1" descr=""/>
            <p:cNvPicPr/>
            <p:nvPr/>
          </p:nvPicPr>
          <p:blipFill>
            <a:blip r:embed="rId8"/>
            <a:stretch/>
          </p:blipFill>
          <p:spPr>
            <a:xfrm>
              <a:off x="11452680" y="3155760"/>
              <a:ext cx="776160" cy="605520"/>
            </a:xfrm>
            <a:prstGeom prst="rect">
              <a:avLst/>
            </a:prstGeom>
            <a:ln>
              <a:noFill/>
            </a:ln>
          </p:spPr>
        </p:pic>
      </p:grpSp>
      <p:sp>
        <p:nvSpPr>
          <p:cNvPr id="272" name="CustomShape 7"/>
          <p:cNvSpPr/>
          <p:nvPr/>
        </p:nvSpPr>
        <p:spPr>
          <a:xfrm>
            <a:off x="1102680" y="4404960"/>
            <a:ext cx="9988560" cy="1053720"/>
          </a:xfrm>
          <a:prstGeom prst="rect">
            <a:avLst/>
          </a:prstGeom>
          <a:noFill/>
          <a:ln>
            <a:noFill/>
          </a:ln>
        </p:spPr>
        <p:style>
          <a:lnRef idx="0"/>
          <a:fillRef idx="0"/>
          <a:effectRef idx="0"/>
          <a:fontRef idx="minor"/>
        </p:style>
        <p:txBody>
          <a:bodyPr lIns="90000" rIns="90000" tIns="45000" bIns="45000" anchor="b">
            <a:normAutofit/>
          </a:bodyPr>
          <a:p>
            <a:pPr algn="ctr">
              <a:lnSpc>
                <a:spcPct val="100000"/>
              </a:lnSpc>
              <a:spcAft>
                <a:spcPts val="601"/>
              </a:spcAft>
            </a:pPr>
            <a:r>
              <a:rPr b="0" lang="en-IN" sz="4000" spc="-1" strike="noStrike">
                <a:solidFill>
                  <a:srgbClr val="262626"/>
                </a:solidFill>
                <a:latin typeface="Garamond"/>
                <a:ea typeface="DejaVu Sans"/>
              </a:rPr>
              <a:t>Multilayer Perceptron Classification</a:t>
            </a:r>
            <a:endParaRPr b="0" lang="en-IN" sz="4000" spc="-1" strike="noStrike">
              <a:latin typeface="Arial"/>
            </a:endParaRPr>
          </a:p>
        </p:txBody>
      </p:sp>
      <p:sp>
        <p:nvSpPr>
          <p:cNvPr id="273" name="Line 8"/>
          <p:cNvSpPr/>
          <p:nvPr/>
        </p:nvSpPr>
        <p:spPr>
          <a:xfrm>
            <a:off x="2163960" y="5518800"/>
            <a:ext cx="7863840" cy="360"/>
          </a:xfrm>
          <a:prstGeom prst="line">
            <a:avLst/>
          </a:prstGeom>
          <a:ln>
            <a:round/>
          </a:ln>
        </p:spPr>
        <p:style>
          <a:lnRef idx="2">
            <a:schemeClr val="accent1"/>
          </a:lnRef>
          <a:fillRef idx="0">
            <a:schemeClr val="accent1"/>
          </a:fillRef>
          <a:effectRef idx="1">
            <a:schemeClr val="accent1"/>
          </a:effectRef>
          <a:fontRef idx="minor"/>
        </p:style>
      </p:sp>
      <p:pic>
        <p:nvPicPr>
          <p:cNvPr id="274" name="" descr=""/>
          <p:cNvPicPr/>
          <p:nvPr/>
        </p:nvPicPr>
        <p:blipFill>
          <a:blip r:embed="rId9"/>
          <a:stretch/>
        </p:blipFill>
        <p:spPr>
          <a:xfrm>
            <a:off x="9864000" y="648000"/>
            <a:ext cx="1655280" cy="360360"/>
          </a:xfrm>
          <a:prstGeom prst="rect">
            <a:avLst/>
          </a:prstGeom>
          <a:ln>
            <a:noFill/>
          </a:ln>
        </p:spPr>
      </p:pic>
      <p:pic>
        <p:nvPicPr>
          <p:cNvPr id="275" name="" descr=""/>
          <p:cNvPicPr/>
          <p:nvPr/>
        </p:nvPicPr>
        <p:blipFill>
          <a:blip r:embed="rId10"/>
          <a:stretch/>
        </p:blipFill>
        <p:spPr>
          <a:xfrm rot="21564600">
            <a:off x="3067200" y="820800"/>
            <a:ext cx="5622840" cy="41180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grpSp>
        <p:nvGrpSpPr>
          <p:cNvPr id="276" name="Group 1"/>
          <p:cNvGrpSpPr/>
          <p:nvPr/>
        </p:nvGrpSpPr>
        <p:grpSpPr>
          <a:xfrm>
            <a:off x="-16920" y="0"/>
            <a:ext cx="12229920" cy="6855120"/>
            <a:chOff x="-16920" y="0"/>
            <a:chExt cx="12229920" cy="6855120"/>
          </a:xfrm>
        </p:grpSpPr>
        <p:pic>
          <p:nvPicPr>
            <p:cNvPr id="277" name="Picture 12" descr=""/>
            <p:cNvPicPr/>
            <p:nvPr/>
          </p:nvPicPr>
          <p:blipFill>
            <a:blip r:embed="rId2"/>
            <a:stretch/>
          </p:blipFill>
          <p:spPr>
            <a:xfrm>
              <a:off x="0" y="0"/>
              <a:ext cx="12187800" cy="6855120"/>
            </a:xfrm>
            <a:prstGeom prst="rect">
              <a:avLst/>
            </a:prstGeom>
            <a:ln>
              <a:noFill/>
            </a:ln>
          </p:spPr>
        </p:pic>
        <p:sp>
          <p:nvSpPr>
            <p:cNvPr id="278" name="CustomShape 2"/>
            <p:cNvSpPr/>
            <p:nvPr/>
          </p:nvSpPr>
          <p:spPr>
            <a:xfrm>
              <a:off x="2328480" y="1540800"/>
              <a:ext cx="7542720" cy="383436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79" name="Picture 14" descr=""/>
            <p:cNvPicPr/>
            <p:nvPr/>
          </p:nvPicPr>
          <p:blipFill>
            <a:blip r:embed="rId3"/>
            <a:stretch/>
          </p:blipFill>
          <p:spPr>
            <a:xfrm>
              <a:off x="-16920" y="3147480"/>
              <a:ext cx="2476800" cy="611640"/>
            </a:xfrm>
            <a:prstGeom prst="rect">
              <a:avLst/>
            </a:prstGeom>
            <a:ln>
              <a:noFill/>
            </a:ln>
          </p:spPr>
        </p:pic>
        <p:pic>
          <p:nvPicPr>
            <p:cNvPr id="280" name="Picture 15" descr=""/>
            <p:cNvPicPr/>
            <p:nvPr/>
          </p:nvPicPr>
          <p:blipFill>
            <a:blip r:embed="rId4"/>
            <a:stretch/>
          </p:blipFill>
          <p:spPr>
            <a:xfrm>
              <a:off x="9736200" y="3147480"/>
              <a:ext cx="2476800" cy="611640"/>
            </a:xfrm>
            <a:prstGeom prst="rect">
              <a:avLst/>
            </a:prstGeom>
            <a:ln>
              <a:noFill/>
            </a:ln>
          </p:spPr>
        </p:pic>
      </p:grpSp>
      <p:sp>
        <p:nvSpPr>
          <p:cNvPr id="281" name="Line 3"/>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282" name="CustomShape 4"/>
          <p:cNvSpPr/>
          <p:nvPr/>
        </p:nvSpPr>
        <p:spPr>
          <a:xfrm>
            <a:off x="0" y="0"/>
            <a:ext cx="12187800" cy="6856920"/>
          </a:xfrm>
          <a:prstGeom prst="rect">
            <a:avLst/>
          </a:prstGeom>
          <a:blipFill rotWithShape="0">
            <a:blip r:embed="rId5"/>
            <a:stretch>
              <a:fillRect/>
            </a:stretch>
          </a:blipFill>
          <a:ln>
            <a:noFill/>
          </a:ln>
        </p:spPr>
        <p:style>
          <a:lnRef idx="2">
            <a:schemeClr val="accent1">
              <a:shade val="50000"/>
            </a:schemeClr>
          </a:lnRef>
          <a:fillRef idx="1">
            <a:schemeClr val="accent1"/>
          </a:fillRef>
          <a:effectRef idx="0">
            <a:schemeClr val="accent1"/>
          </a:effectRef>
          <a:fontRef idx="minor"/>
        </p:style>
      </p:sp>
      <p:grpSp>
        <p:nvGrpSpPr>
          <p:cNvPr id="283" name="Group 5"/>
          <p:cNvGrpSpPr/>
          <p:nvPr/>
        </p:nvGrpSpPr>
        <p:grpSpPr>
          <a:xfrm>
            <a:off x="0" y="1800"/>
            <a:ext cx="12228840" cy="6855120"/>
            <a:chOff x="0" y="1800"/>
            <a:chExt cx="12228840" cy="6855120"/>
          </a:xfrm>
        </p:grpSpPr>
        <p:pic>
          <p:nvPicPr>
            <p:cNvPr id="284" name="Picture 22" descr=""/>
            <p:cNvPicPr/>
            <p:nvPr/>
          </p:nvPicPr>
          <p:blipFill>
            <a:blip r:embed="rId6"/>
            <a:stretch/>
          </p:blipFill>
          <p:spPr>
            <a:xfrm>
              <a:off x="15840" y="1800"/>
              <a:ext cx="12187800" cy="6855120"/>
            </a:xfrm>
            <a:prstGeom prst="rect">
              <a:avLst/>
            </a:prstGeom>
            <a:ln>
              <a:noFill/>
            </a:ln>
          </p:spPr>
        </p:pic>
        <p:sp>
          <p:nvSpPr>
            <p:cNvPr id="285" name="CustomShape 6"/>
            <p:cNvSpPr/>
            <p:nvPr/>
          </p:nvSpPr>
          <p:spPr>
            <a:xfrm>
              <a:off x="623880" y="611280"/>
              <a:ext cx="10971720" cy="563760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86" name="Picture 24" descr=""/>
            <p:cNvPicPr/>
            <p:nvPr/>
          </p:nvPicPr>
          <p:blipFill>
            <a:blip r:embed="rId7"/>
            <a:stretch/>
          </p:blipFill>
          <p:spPr>
            <a:xfrm>
              <a:off x="0" y="3155760"/>
              <a:ext cx="776160" cy="605520"/>
            </a:xfrm>
            <a:prstGeom prst="rect">
              <a:avLst/>
            </a:prstGeom>
            <a:ln>
              <a:noFill/>
            </a:ln>
          </p:spPr>
        </p:pic>
        <p:pic>
          <p:nvPicPr>
            <p:cNvPr id="287" name="Picture 25" descr=""/>
            <p:cNvPicPr/>
            <p:nvPr/>
          </p:nvPicPr>
          <p:blipFill>
            <a:blip r:embed="rId8"/>
            <a:stretch/>
          </p:blipFill>
          <p:spPr>
            <a:xfrm>
              <a:off x="11452680" y="3155760"/>
              <a:ext cx="776160" cy="605520"/>
            </a:xfrm>
            <a:prstGeom prst="rect">
              <a:avLst/>
            </a:prstGeom>
            <a:ln>
              <a:noFill/>
            </a:ln>
          </p:spPr>
        </p:pic>
      </p:grpSp>
      <p:sp>
        <p:nvSpPr>
          <p:cNvPr id="288" name="CustomShape 7"/>
          <p:cNvSpPr/>
          <p:nvPr/>
        </p:nvSpPr>
        <p:spPr>
          <a:xfrm>
            <a:off x="1102680" y="4404960"/>
            <a:ext cx="9988560" cy="1053720"/>
          </a:xfrm>
          <a:prstGeom prst="rect">
            <a:avLst/>
          </a:prstGeom>
          <a:noFill/>
          <a:ln>
            <a:noFill/>
          </a:ln>
        </p:spPr>
        <p:style>
          <a:lnRef idx="0"/>
          <a:fillRef idx="0"/>
          <a:effectRef idx="0"/>
          <a:fontRef idx="minor"/>
        </p:style>
        <p:txBody>
          <a:bodyPr lIns="90000" rIns="90000" tIns="45000" bIns="45000" anchor="b">
            <a:normAutofit/>
          </a:bodyPr>
          <a:p>
            <a:pPr algn="ctr">
              <a:lnSpc>
                <a:spcPct val="100000"/>
              </a:lnSpc>
              <a:spcAft>
                <a:spcPts val="601"/>
              </a:spcAft>
            </a:pPr>
            <a:r>
              <a:rPr b="0" lang="en-IN" sz="5400" spc="-1" strike="noStrike">
                <a:solidFill>
                  <a:srgbClr val="262626"/>
                </a:solidFill>
                <a:latin typeface="Garamond"/>
                <a:ea typeface="DejaVu Sans"/>
              </a:rPr>
              <a:t>CNN Layer Description</a:t>
            </a:r>
            <a:endParaRPr b="0" lang="en-IN" sz="5400" spc="-1" strike="noStrike">
              <a:latin typeface="Arial"/>
            </a:endParaRPr>
          </a:p>
        </p:txBody>
      </p:sp>
      <p:sp>
        <p:nvSpPr>
          <p:cNvPr id="289" name="CustomShape 8"/>
          <p:cNvSpPr/>
          <p:nvPr/>
        </p:nvSpPr>
        <p:spPr>
          <a:xfrm>
            <a:off x="1611000" y="1092240"/>
            <a:ext cx="8961840" cy="3127320"/>
          </a:xfrm>
          <a:prstGeom prst="rect">
            <a:avLst/>
          </a:prstGeom>
          <a:solidFill>
            <a:schemeClr val="bg1"/>
          </a:solidFill>
          <a:ln w="57240">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pic>
        <p:nvPicPr>
          <p:cNvPr id="290" name="Picture 2" descr=""/>
          <p:cNvPicPr/>
          <p:nvPr/>
        </p:nvPicPr>
        <p:blipFill>
          <a:blip r:embed="rId9"/>
          <a:srcRect l="0" t="1734" r="0" b="1734"/>
          <a:stretch/>
        </p:blipFill>
        <p:spPr>
          <a:xfrm>
            <a:off x="1711080" y="1645920"/>
            <a:ext cx="5673600" cy="1875240"/>
          </a:xfrm>
          <a:prstGeom prst="rect">
            <a:avLst/>
          </a:prstGeom>
          <a:ln>
            <a:noFill/>
          </a:ln>
        </p:spPr>
      </p:pic>
      <p:sp>
        <p:nvSpPr>
          <p:cNvPr id="291" name="Line 9"/>
          <p:cNvSpPr/>
          <p:nvPr/>
        </p:nvSpPr>
        <p:spPr>
          <a:xfrm>
            <a:off x="2163960" y="5518800"/>
            <a:ext cx="7863840" cy="360"/>
          </a:xfrm>
          <a:prstGeom prst="line">
            <a:avLst/>
          </a:prstGeom>
          <a:ln>
            <a:round/>
          </a:ln>
        </p:spPr>
        <p:style>
          <a:lnRef idx="2">
            <a:schemeClr val="accent1"/>
          </a:lnRef>
          <a:fillRef idx="0">
            <a:schemeClr val="accent1"/>
          </a:fillRef>
          <a:effectRef idx="1">
            <a:schemeClr val="accent1"/>
          </a:effectRef>
          <a:fontRef idx="minor"/>
        </p:style>
      </p:sp>
      <p:pic>
        <p:nvPicPr>
          <p:cNvPr id="292" name="" descr=""/>
          <p:cNvPicPr/>
          <p:nvPr/>
        </p:nvPicPr>
        <p:blipFill>
          <a:blip r:embed="rId10"/>
          <a:stretch/>
        </p:blipFill>
        <p:spPr>
          <a:xfrm>
            <a:off x="9864000" y="647280"/>
            <a:ext cx="1655280" cy="360360"/>
          </a:xfrm>
          <a:prstGeom prst="rect">
            <a:avLst/>
          </a:prstGeom>
          <a:ln>
            <a:noFill/>
          </a:ln>
        </p:spPr>
      </p:pic>
      <p:pic>
        <p:nvPicPr>
          <p:cNvPr id="293" name="" descr=""/>
          <p:cNvPicPr/>
          <p:nvPr/>
        </p:nvPicPr>
        <p:blipFill>
          <a:blip r:embed="rId11"/>
          <a:stretch/>
        </p:blipFill>
        <p:spPr>
          <a:xfrm>
            <a:off x="7560000" y="1200960"/>
            <a:ext cx="2765160" cy="297432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grpSp>
        <p:nvGrpSpPr>
          <p:cNvPr id="294" name="Group 1"/>
          <p:cNvGrpSpPr/>
          <p:nvPr/>
        </p:nvGrpSpPr>
        <p:grpSpPr>
          <a:xfrm>
            <a:off x="-16920" y="0"/>
            <a:ext cx="12229920" cy="6855120"/>
            <a:chOff x="-16920" y="0"/>
            <a:chExt cx="12229920" cy="6855120"/>
          </a:xfrm>
        </p:grpSpPr>
        <p:pic>
          <p:nvPicPr>
            <p:cNvPr id="295" name="Picture 192" descr=""/>
            <p:cNvPicPr/>
            <p:nvPr/>
          </p:nvPicPr>
          <p:blipFill>
            <a:blip r:embed="rId2"/>
            <a:stretch/>
          </p:blipFill>
          <p:spPr>
            <a:xfrm>
              <a:off x="0" y="0"/>
              <a:ext cx="12187800" cy="6855120"/>
            </a:xfrm>
            <a:prstGeom prst="rect">
              <a:avLst/>
            </a:prstGeom>
            <a:ln>
              <a:noFill/>
            </a:ln>
          </p:spPr>
        </p:pic>
        <p:sp>
          <p:nvSpPr>
            <p:cNvPr id="296" name="CustomShape 2"/>
            <p:cNvSpPr/>
            <p:nvPr/>
          </p:nvSpPr>
          <p:spPr>
            <a:xfrm>
              <a:off x="2328480" y="1540800"/>
              <a:ext cx="7542720" cy="383436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297" name="Picture 194" descr=""/>
            <p:cNvPicPr/>
            <p:nvPr/>
          </p:nvPicPr>
          <p:blipFill>
            <a:blip r:embed="rId3"/>
            <a:stretch/>
          </p:blipFill>
          <p:spPr>
            <a:xfrm>
              <a:off x="-16920" y="3147480"/>
              <a:ext cx="2476800" cy="611640"/>
            </a:xfrm>
            <a:prstGeom prst="rect">
              <a:avLst/>
            </a:prstGeom>
            <a:ln>
              <a:noFill/>
            </a:ln>
          </p:spPr>
        </p:pic>
        <p:pic>
          <p:nvPicPr>
            <p:cNvPr id="298" name="Picture 195" descr=""/>
            <p:cNvPicPr/>
            <p:nvPr/>
          </p:nvPicPr>
          <p:blipFill>
            <a:blip r:embed="rId4"/>
            <a:stretch/>
          </p:blipFill>
          <p:spPr>
            <a:xfrm>
              <a:off x="9736200" y="3147480"/>
              <a:ext cx="2476800" cy="611640"/>
            </a:xfrm>
            <a:prstGeom prst="rect">
              <a:avLst/>
            </a:prstGeom>
            <a:ln>
              <a:noFill/>
            </a:ln>
          </p:spPr>
        </p:pic>
      </p:grpSp>
      <p:sp>
        <p:nvSpPr>
          <p:cNvPr id="299" name="Line 3"/>
          <p:cNvSpPr/>
          <p:nvPr/>
        </p:nvSpPr>
        <p:spPr>
          <a:xfrm>
            <a:off x="2692080" y="3521880"/>
            <a:ext cx="6815880" cy="360"/>
          </a:xfrm>
          <a:prstGeom prst="line">
            <a:avLst/>
          </a:prstGeom>
          <a:ln>
            <a:round/>
          </a:ln>
        </p:spPr>
        <p:style>
          <a:lnRef idx="2">
            <a:schemeClr val="accent1"/>
          </a:lnRef>
          <a:fillRef idx="0">
            <a:schemeClr val="accent1"/>
          </a:fillRef>
          <a:effectRef idx="1">
            <a:schemeClr val="accent1"/>
          </a:effectRef>
          <a:fontRef idx="minor"/>
        </p:style>
      </p:sp>
      <p:sp>
        <p:nvSpPr>
          <p:cNvPr id="300" name="CustomShape 4"/>
          <p:cNvSpPr/>
          <p:nvPr/>
        </p:nvSpPr>
        <p:spPr>
          <a:xfrm>
            <a:off x="0" y="0"/>
            <a:ext cx="12187800" cy="6856920"/>
          </a:xfrm>
          <a:prstGeom prst="rect">
            <a:avLst/>
          </a:prstGeom>
          <a:blipFill rotWithShape="0">
            <a:blip r:embed="rId5"/>
            <a:stretch>
              <a:fillRect/>
            </a:stretch>
          </a:blipFill>
          <a:ln>
            <a:noFill/>
          </a:ln>
        </p:spPr>
        <p:style>
          <a:lnRef idx="2">
            <a:schemeClr val="accent1">
              <a:shade val="50000"/>
            </a:schemeClr>
          </a:lnRef>
          <a:fillRef idx="1">
            <a:schemeClr val="accent1"/>
          </a:fillRef>
          <a:effectRef idx="0">
            <a:schemeClr val="accent1"/>
          </a:effectRef>
          <a:fontRef idx="minor"/>
        </p:style>
      </p:sp>
      <p:grpSp>
        <p:nvGrpSpPr>
          <p:cNvPr id="301" name="Group 5"/>
          <p:cNvGrpSpPr/>
          <p:nvPr/>
        </p:nvGrpSpPr>
        <p:grpSpPr>
          <a:xfrm>
            <a:off x="-15840" y="0"/>
            <a:ext cx="12228840" cy="6855120"/>
            <a:chOff x="-15840" y="0"/>
            <a:chExt cx="12228840" cy="6855120"/>
          </a:xfrm>
        </p:grpSpPr>
        <p:pic>
          <p:nvPicPr>
            <p:cNvPr id="302" name="Picture 199" descr=""/>
            <p:cNvPicPr/>
            <p:nvPr/>
          </p:nvPicPr>
          <p:blipFill>
            <a:blip r:embed="rId6"/>
            <a:stretch/>
          </p:blipFill>
          <p:spPr>
            <a:xfrm>
              <a:off x="0" y="0"/>
              <a:ext cx="12187800" cy="6855120"/>
            </a:xfrm>
            <a:prstGeom prst="rect">
              <a:avLst/>
            </a:prstGeom>
            <a:ln>
              <a:noFill/>
            </a:ln>
          </p:spPr>
        </p:pic>
        <p:sp>
          <p:nvSpPr>
            <p:cNvPr id="303" name="CustomShape 6"/>
            <p:cNvSpPr/>
            <p:nvPr/>
          </p:nvSpPr>
          <p:spPr>
            <a:xfrm>
              <a:off x="608040" y="609480"/>
              <a:ext cx="10971720" cy="5637600"/>
            </a:xfrm>
            <a:prstGeom prst="rect">
              <a:avLst/>
            </a:prstGeom>
            <a:noFill/>
            <a:ln w="15840">
              <a:solidFill>
                <a:srgbClr val="829826"/>
              </a:solidFill>
              <a:round/>
            </a:ln>
            <a:effectLst>
              <a:innerShdw blurRad="25400" dir="13500000" dist="12700">
                <a:srgbClr val="000000">
                  <a:alpha val="45000"/>
                </a:srgbClr>
              </a:innerShdw>
            </a:effectLst>
          </p:spPr>
          <p:style>
            <a:lnRef idx="1">
              <a:schemeClr val="accent1"/>
            </a:lnRef>
            <a:fillRef idx="3">
              <a:schemeClr val="accent1"/>
            </a:fillRef>
            <a:effectRef idx="2">
              <a:schemeClr val="accent1"/>
            </a:effectRef>
            <a:fontRef idx="minor"/>
          </p:style>
        </p:sp>
        <p:pic>
          <p:nvPicPr>
            <p:cNvPr id="304" name="Picture 201" descr=""/>
            <p:cNvPicPr/>
            <p:nvPr/>
          </p:nvPicPr>
          <p:blipFill>
            <a:blip r:embed="rId7"/>
            <a:stretch/>
          </p:blipFill>
          <p:spPr>
            <a:xfrm>
              <a:off x="-15840" y="3153960"/>
              <a:ext cx="776160" cy="605520"/>
            </a:xfrm>
            <a:prstGeom prst="rect">
              <a:avLst/>
            </a:prstGeom>
            <a:ln>
              <a:noFill/>
            </a:ln>
          </p:spPr>
        </p:pic>
        <p:pic>
          <p:nvPicPr>
            <p:cNvPr id="305" name="Picture 202" descr=""/>
            <p:cNvPicPr/>
            <p:nvPr/>
          </p:nvPicPr>
          <p:blipFill>
            <a:blip r:embed="rId8"/>
            <a:stretch/>
          </p:blipFill>
          <p:spPr>
            <a:xfrm>
              <a:off x="11436840" y="3153960"/>
              <a:ext cx="776160" cy="605520"/>
            </a:xfrm>
            <a:prstGeom prst="rect">
              <a:avLst/>
            </a:prstGeom>
            <a:ln>
              <a:noFill/>
            </a:ln>
          </p:spPr>
        </p:pic>
      </p:grpSp>
      <p:sp>
        <p:nvSpPr>
          <p:cNvPr id="306" name="CustomShape 7"/>
          <p:cNvSpPr/>
          <p:nvPr/>
        </p:nvSpPr>
        <p:spPr>
          <a:xfrm>
            <a:off x="8013240" y="1041480"/>
            <a:ext cx="3078000" cy="2344320"/>
          </a:xfrm>
          <a:prstGeom prst="rect">
            <a:avLst/>
          </a:prstGeom>
          <a:noFill/>
          <a:ln>
            <a:noFill/>
          </a:ln>
        </p:spPr>
        <p:style>
          <a:lnRef idx="0"/>
          <a:fillRef idx="0"/>
          <a:effectRef idx="0"/>
          <a:fontRef idx="minor"/>
        </p:style>
        <p:txBody>
          <a:bodyPr lIns="90000" rIns="90000" tIns="45000" bIns="45000" anchor="b">
            <a:normAutofit/>
          </a:bodyPr>
          <a:p>
            <a:pPr algn="ctr">
              <a:lnSpc>
                <a:spcPct val="100000"/>
              </a:lnSpc>
            </a:pPr>
            <a:r>
              <a:rPr b="0" lang="en-IN" sz="4400" spc="-1" strike="noStrike">
                <a:solidFill>
                  <a:srgbClr val="262626"/>
                </a:solidFill>
                <a:latin typeface="Garamond"/>
                <a:ea typeface="DejaVu Sans"/>
              </a:rPr>
              <a:t>System Architecture</a:t>
            </a:r>
            <a:endParaRPr b="0" lang="en-IN" sz="4400" spc="-1" strike="noStrike">
              <a:latin typeface="Arial"/>
            </a:endParaRPr>
          </a:p>
        </p:txBody>
      </p:sp>
      <p:sp>
        <p:nvSpPr>
          <p:cNvPr id="307" name="CustomShape 8"/>
          <p:cNvSpPr/>
          <p:nvPr/>
        </p:nvSpPr>
        <p:spPr>
          <a:xfrm>
            <a:off x="7999560" y="3657600"/>
            <a:ext cx="3091680" cy="1932480"/>
          </a:xfrm>
          <a:prstGeom prst="rect">
            <a:avLst/>
          </a:prstGeom>
          <a:noFill/>
          <a:ln>
            <a:noFill/>
          </a:ln>
        </p:spPr>
        <p:style>
          <a:lnRef idx="0"/>
          <a:fillRef idx="0"/>
          <a:effectRef idx="0"/>
          <a:fontRef idx="minor"/>
        </p:style>
        <p:txBody>
          <a:bodyPr lIns="90000" rIns="90000" tIns="45000" bIns="45000">
            <a:normAutofit/>
          </a:bodyPr>
          <a:p>
            <a:pPr algn="ctr">
              <a:lnSpc>
                <a:spcPct val="100000"/>
              </a:lnSpc>
              <a:spcBef>
                <a:spcPts val="420"/>
              </a:spcBef>
              <a:spcAft>
                <a:spcPts val="601"/>
              </a:spcAft>
            </a:pPr>
            <a:r>
              <a:rPr b="0" lang="en-IN" sz="2100" spc="-1" strike="noStrike">
                <a:solidFill>
                  <a:srgbClr val="000000"/>
                </a:solidFill>
                <a:latin typeface="Garamond"/>
                <a:ea typeface="DejaVu Sans"/>
              </a:rPr>
              <a:t>System Design Flowchart</a:t>
            </a:r>
            <a:endParaRPr b="0" lang="en-IN" sz="2100" spc="-1" strike="noStrike">
              <a:latin typeface="Arial"/>
            </a:endParaRPr>
          </a:p>
        </p:txBody>
      </p:sp>
      <p:sp>
        <p:nvSpPr>
          <p:cNvPr id="308" name="CustomShape 9"/>
          <p:cNvSpPr/>
          <p:nvPr/>
        </p:nvSpPr>
        <p:spPr>
          <a:xfrm>
            <a:off x="1092600" y="1092240"/>
            <a:ext cx="6431040" cy="4514040"/>
          </a:xfrm>
          <a:prstGeom prst="rect">
            <a:avLst/>
          </a:prstGeom>
          <a:solidFill>
            <a:schemeClr val="bg1"/>
          </a:solidFill>
          <a:ln w="57240">
            <a:solidFill>
              <a:schemeClr val="tx1">
                <a:lumMod val="50000"/>
                <a:lumOff val="50000"/>
              </a:schemeClr>
            </a:solidFill>
            <a:round/>
          </a:ln>
        </p:spPr>
        <p:style>
          <a:lnRef idx="2">
            <a:schemeClr val="accent1">
              <a:shade val="50000"/>
            </a:schemeClr>
          </a:lnRef>
          <a:fillRef idx="1">
            <a:schemeClr val="accent1"/>
          </a:fillRef>
          <a:effectRef idx="0">
            <a:schemeClr val="accent1"/>
          </a:effectRef>
          <a:fontRef idx="minor"/>
        </p:style>
      </p:sp>
      <p:sp>
        <p:nvSpPr>
          <p:cNvPr id="309" name="Line 10"/>
          <p:cNvSpPr/>
          <p:nvPr/>
        </p:nvSpPr>
        <p:spPr>
          <a:xfrm>
            <a:off x="7999200" y="3509640"/>
            <a:ext cx="3075120" cy="12240"/>
          </a:xfrm>
          <a:prstGeom prst="line">
            <a:avLst/>
          </a:prstGeom>
          <a:ln>
            <a:round/>
          </a:ln>
        </p:spPr>
        <p:style>
          <a:lnRef idx="2">
            <a:schemeClr val="accent1"/>
          </a:lnRef>
          <a:fillRef idx="0">
            <a:schemeClr val="accent1"/>
          </a:fillRef>
          <a:effectRef idx="1">
            <a:schemeClr val="accent1"/>
          </a:effectRef>
          <a:fontRef idx="minor"/>
        </p:style>
      </p:sp>
      <p:sp>
        <p:nvSpPr>
          <p:cNvPr id="310" name="CustomShape 11"/>
          <p:cNvSpPr/>
          <p:nvPr/>
        </p:nvSpPr>
        <p:spPr>
          <a:xfrm>
            <a:off x="2404800" y="5100480"/>
            <a:ext cx="3525840" cy="576000"/>
          </a:xfrm>
          <a:prstGeom prst="rect">
            <a:avLst/>
          </a:prstGeom>
          <a:noFill/>
          <a:ln>
            <a:noFill/>
          </a:ln>
        </p:spPr>
        <p:style>
          <a:lnRef idx="0"/>
          <a:fillRef idx="0"/>
          <a:effectRef idx="0"/>
          <a:fontRef idx="minor"/>
        </p:style>
        <p:txBody>
          <a:bodyPr lIns="90000" rIns="90000" tIns="45000" bIns="45000"/>
          <a:p>
            <a:pPr algn="ctr">
              <a:lnSpc>
                <a:spcPct val="100000"/>
              </a:lnSpc>
            </a:pPr>
            <a:r>
              <a:rPr b="0" lang="en-IN" sz="1600" spc="-1" strike="noStrike">
                <a:solidFill>
                  <a:srgbClr val="000000"/>
                </a:solidFill>
                <a:latin typeface="Garamond"/>
                <a:ea typeface="DejaVu Sans"/>
              </a:rPr>
              <a:t>Fig 1. SER system design flowchart</a:t>
            </a:r>
            <a:endParaRPr b="0" lang="en-IN" sz="1600" spc="-1" strike="noStrike">
              <a:latin typeface="Arial"/>
            </a:endParaRPr>
          </a:p>
        </p:txBody>
      </p:sp>
      <p:pic>
        <p:nvPicPr>
          <p:cNvPr id="311" name="" descr=""/>
          <p:cNvPicPr/>
          <p:nvPr/>
        </p:nvPicPr>
        <p:blipFill>
          <a:blip r:embed="rId9"/>
          <a:stretch/>
        </p:blipFill>
        <p:spPr>
          <a:xfrm>
            <a:off x="9924480" y="5832000"/>
            <a:ext cx="1655280" cy="360360"/>
          </a:xfrm>
          <a:prstGeom prst="rect">
            <a:avLst/>
          </a:prstGeom>
          <a:ln>
            <a:noFill/>
          </a:ln>
        </p:spPr>
      </p:pic>
      <p:pic>
        <p:nvPicPr>
          <p:cNvPr id="312" name="" descr=""/>
          <p:cNvPicPr/>
          <p:nvPr/>
        </p:nvPicPr>
        <p:blipFill>
          <a:blip r:embed="rId10"/>
          <a:stretch/>
        </p:blipFill>
        <p:spPr>
          <a:xfrm>
            <a:off x="1149120" y="1152000"/>
            <a:ext cx="5258880" cy="39189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192</TotalTime>
  <Application>LibreOffice/6.0.7.3$Linux_X86_64 LibreOffice_project/00m0$Build-3</Application>
  <Words>583</Words>
  <Paragraphs>116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2020-06-16T13:31:11Z</dcterms:created>
  <dc:creator>32729</dc:creator>
  <dc:description/>
  <dc:language>en-IN</dc:language>
  <cp:lastModifiedBy/>
  <dcterms:modified xsi:type="dcterms:W3CDTF">2021-03-30T13:36:37Z</dcterms:modified>
  <cp:revision>13</cp:revision>
  <dc:subject/>
  <dc:title>Speech Emotion Recognition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